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</p:sldMasterIdLst>
  <p:sldIdLst>
    <p:sldId id="256" r:id="rId3"/>
    <p:sldId id="257" r:id="rId4"/>
    <p:sldId id="258" r:id="rId5"/>
    <p:sldId id="263" r:id="rId6"/>
    <p:sldId id="270" r:id="rId7"/>
    <p:sldId id="268" r:id="rId8"/>
    <p:sldId id="272" r:id="rId9"/>
    <p:sldId id="274" r:id="rId10"/>
    <p:sldId id="275" r:id="rId11"/>
    <p:sldId id="279" r:id="rId12"/>
    <p:sldId id="278" r:id="rId13"/>
    <p:sldId id="277" r:id="rId14"/>
    <p:sldId id="280" r:id="rId15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FF0000"/>
    <a:srgbClr val="66FF66"/>
    <a:srgbClr val="990099"/>
    <a:srgbClr val="006666"/>
    <a:srgbClr val="009999"/>
    <a:srgbClr val="00808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1" d="100"/>
          <a:sy n="81" d="100"/>
        </p:scale>
        <p:origin x="-83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image" Target="../media/image10.jpe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image" Target="../media/image1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21E5D7-A995-48E7-9891-34D2BA48826D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6BA9F08-C379-415A-95E2-3369D09625F9}">
      <dgm:prSet phldrT="[Текст]"/>
      <dgm:spPr>
        <a:gradFill flip="none" rotWithShape="1">
          <a:gsLst>
            <a:gs pos="0">
              <a:srgbClr val="CCCCFF"/>
            </a:gs>
            <a:gs pos="17999">
              <a:srgbClr val="99CCFF"/>
            </a:gs>
            <a:gs pos="36000">
              <a:srgbClr val="9966FF"/>
            </a:gs>
            <a:gs pos="61000">
              <a:srgbClr val="CC99FF"/>
            </a:gs>
            <a:gs pos="82001">
              <a:srgbClr val="99CCFF"/>
            </a:gs>
            <a:gs pos="100000">
              <a:srgbClr val="CCCCFF"/>
            </a:gs>
          </a:gsLst>
          <a:lin ang="5400000" scaled="0"/>
          <a:tileRect r="-100000" b="-100000"/>
        </a:gradFill>
        <a:effectLst>
          <a:glow rad="228600">
            <a:schemeClr val="accent4">
              <a:satMod val="175000"/>
              <a:alpha val="40000"/>
            </a:schemeClr>
          </a:glow>
        </a:effectLst>
      </dgm:spPr>
      <dgm:t>
        <a:bodyPr/>
        <a:lstStyle/>
        <a:p>
          <a:r>
            <a:rPr lang="uk-UA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A3279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ОСНОВНЫЕ ФОРМУЛЫ</a:t>
          </a:r>
          <a:endParaRPr lang="ru-RU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rgbClr val="A3279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59111FD0-DD31-4C3C-A13F-06E792CD14B2}" type="parTrans" cxnId="{2FCDA063-8316-4D21-8FAB-CEB10BF26F1D}">
      <dgm:prSet/>
      <dgm:spPr/>
      <dgm:t>
        <a:bodyPr/>
        <a:lstStyle/>
        <a:p>
          <a:endParaRPr lang="ru-RU"/>
        </a:p>
      </dgm:t>
    </dgm:pt>
    <dgm:pt modelId="{FBD51AA4-3796-480B-88E9-CF128FE7D434}" type="sibTrans" cxnId="{2FCDA063-8316-4D21-8FAB-CEB10BF26F1D}">
      <dgm:prSet/>
      <dgm:spPr/>
      <dgm:t>
        <a:bodyPr/>
        <a:lstStyle/>
        <a:p>
          <a:endParaRPr lang="ru-RU"/>
        </a:p>
      </dgm:t>
    </dgm:pt>
    <dgm:pt modelId="{CDF78E55-09B0-476F-98D0-A98FC7087279}">
      <dgm:prSet phldrT="[Текст]"/>
      <dgm:spPr>
        <a:blipFill rotWithShape="0">
          <a:blip xmlns:r="http://schemas.openxmlformats.org/officeDocument/2006/relationships" r:embed="rId1"/>
          <a:stretch>
            <a:fillRect/>
          </a:stretch>
        </a:blipFill>
        <a:effectLst>
          <a:glow rad="228600">
            <a:schemeClr val="accent4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dirty="0" smtClean="0">
              <a:ln>
                <a:noFill/>
              </a:ln>
              <a:solidFill>
                <a:srgbClr val="66FFCC"/>
              </a:solidFill>
            </a:rPr>
            <a:t>S</a:t>
          </a:r>
          <a:r>
            <a:rPr lang="ru-RU" baseline="-25000" dirty="0" smtClean="0">
              <a:ln>
                <a:noFill/>
              </a:ln>
              <a:solidFill>
                <a:srgbClr val="66FFCC"/>
              </a:solidFill>
            </a:rPr>
            <a:t>б.п. </a:t>
          </a:r>
          <a:r>
            <a:rPr lang="ru-RU" dirty="0" smtClean="0">
              <a:ln>
                <a:noFill/>
              </a:ln>
              <a:solidFill>
                <a:srgbClr val="66FFCC"/>
              </a:solidFill>
            </a:rPr>
            <a:t>= 2π</a:t>
          </a:r>
          <a:r>
            <a:rPr lang="en-US" dirty="0" smtClean="0">
              <a:ln>
                <a:noFill/>
              </a:ln>
              <a:solidFill>
                <a:srgbClr val="66FFCC"/>
              </a:solidFill>
            </a:rPr>
            <a:t>RH</a:t>
          </a:r>
          <a:endParaRPr lang="ru-RU" dirty="0">
            <a:ln>
              <a:noFill/>
            </a:ln>
            <a:solidFill>
              <a:srgbClr val="66FFCC"/>
            </a:solidFill>
          </a:endParaRPr>
        </a:p>
      </dgm:t>
    </dgm:pt>
    <dgm:pt modelId="{7394D0A6-67D2-40EB-A25D-3EC66E27080A}" type="parTrans" cxnId="{E37BBB63-E239-4ED2-95CA-344F9F1611C5}">
      <dgm:prSet/>
      <dgm:spPr/>
      <dgm:t>
        <a:bodyPr/>
        <a:lstStyle/>
        <a:p>
          <a:endParaRPr lang="ru-RU"/>
        </a:p>
      </dgm:t>
    </dgm:pt>
    <dgm:pt modelId="{E9B50DEA-194C-4254-ABB7-6F79469CFC43}" type="sibTrans" cxnId="{E37BBB63-E239-4ED2-95CA-344F9F1611C5}">
      <dgm:prSet/>
      <dgm:spPr/>
      <dgm:t>
        <a:bodyPr/>
        <a:lstStyle/>
        <a:p>
          <a:endParaRPr lang="ru-RU"/>
        </a:p>
      </dgm:t>
    </dgm:pt>
    <dgm:pt modelId="{E9E7C2FF-69E6-473D-AC99-BE9D5A2F070D}">
      <dgm:prSet phldrT="[Текст]"/>
      <dgm:spPr>
        <a:blipFill rotWithShape="0">
          <a:blip xmlns:r="http://schemas.openxmlformats.org/officeDocument/2006/relationships" r:embed="rId1"/>
          <a:stretch>
            <a:fillRect/>
          </a:stretch>
        </a:blipFill>
        <a:effectLst>
          <a:glow rad="228600">
            <a:schemeClr val="accent4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dirty="0" smtClean="0">
              <a:solidFill>
                <a:srgbClr val="66FFCC"/>
              </a:solidFill>
            </a:rPr>
            <a:t>S</a:t>
          </a:r>
          <a:r>
            <a:rPr lang="ru-RU" baseline="-25000" dirty="0" smtClean="0">
              <a:solidFill>
                <a:srgbClr val="66FFCC"/>
              </a:solidFill>
            </a:rPr>
            <a:t>п.п. </a:t>
          </a:r>
          <a:r>
            <a:rPr lang="ru-RU" dirty="0" smtClean="0">
              <a:solidFill>
                <a:srgbClr val="66FFCC"/>
              </a:solidFill>
            </a:rPr>
            <a:t>= 2π</a:t>
          </a:r>
          <a:r>
            <a:rPr lang="en-US" dirty="0" smtClean="0">
              <a:solidFill>
                <a:srgbClr val="66FFCC"/>
              </a:solidFill>
            </a:rPr>
            <a:t>R</a:t>
          </a:r>
          <a:r>
            <a:rPr lang="ru-RU" dirty="0" smtClean="0">
              <a:solidFill>
                <a:srgbClr val="66FFCC"/>
              </a:solidFill>
            </a:rPr>
            <a:t>(</a:t>
          </a:r>
          <a:r>
            <a:rPr lang="en-US" dirty="0" smtClean="0">
              <a:solidFill>
                <a:srgbClr val="66FFCC"/>
              </a:solidFill>
            </a:rPr>
            <a:t>H</a:t>
          </a:r>
          <a:r>
            <a:rPr lang="ru-RU" dirty="0" smtClean="0">
              <a:solidFill>
                <a:srgbClr val="66FFCC"/>
              </a:solidFill>
            </a:rPr>
            <a:t>+R)</a:t>
          </a:r>
          <a:endParaRPr lang="ru-RU" dirty="0">
            <a:solidFill>
              <a:srgbClr val="66FFCC"/>
            </a:solidFill>
          </a:endParaRPr>
        </a:p>
      </dgm:t>
    </dgm:pt>
    <dgm:pt modelId="{B2FAA0A5-664C-4A83-B694-F0EE78130E51}" type="parTrans" cxnId="{CECD760F-79D7-466C-9CCD-EAF3BB7C30EA}">
      <dgm:prSet/>
      <dgm:spPr/>
      <dgm:t>
        <a:bodyPr/>
        <a:lstStyle/>
        <a:p>
          <a:endParaRPr lang="ru-RU"/>
        </a:p>
      </dgm:t>
    </dgm:pt>
    <dgm:pt modelId="{A167267A-4214-4B9B-8928-D50C5A701F09}" type="sibTrans" cxnId="{CECD760F-79D7-466C-9CCD-EAF3BB7C30EA}">
      <dgm:prSet/>
      <dgm:spPr/>
      <dgm:t>
        <a:bodyPr/>
        <a:lstStyle/>
        <a:p>
          <a:endParaRPr lang="ru-RU"/>
        </a:p>
      </dgm:t>
    </dgm:pt>
    <dgm:pt modelId="{FEBB3907-6979-4FC3-9917-6BB67AD39F51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  <a:effectLst>
          <a:glow rad="228600">
            <a:schemeClr val="accent4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dirty="0" smtClean="0">
              <a:solidFill>
                <a:srgbClr val="FFFF00"/>
              </a:solidFill>
            </a:rPr>
            <a:t>V</a:t>
          </a:r>
          <a:r>
            <a:rPr lang="en-US" baseline="-25000" dirty="0" smtClean="0">
              <a:solidFill>
                <a:srgbClr val="FFFF00"/>
              </a:solidFill>
            </a:rPr>
            <a:t> </a:t>
          </a:r>
          <a:r>
            <a:rPr lang="ru-RU" dirty="0" smtClean="0">
              <a:solidFill>
                <a:srgbClr val="FFFF00"/>
              </a:solidFill>
            </a:rPr>
            <a:t>= π</a:t>
          </a:r>
          <a:r>
            <a:rPr lang="en-US" dirty="0" smtClean="0">
              <a:solidFill>
                <a:srgbClr val="FFFF00"/>
              </a:solidFill>
            </a:rPr>
            <a:t>R</a:t>
          </a:r>
          <a:r>
            <a:rPr lang="en-US" baseline="30000" dirty="0" smtClean="0">
              <a:solidFill>
                <a:srgbClr val="FFFF00"/>
              </a:solidFill>
            </a:rPr>
            <a:t>2</a:t>
          </a:r>
          <a:r>
            <a:rPr lang="en-US" dirty="0" smtClean="0">
              <a:solidFill>
                <a:srgbClr val="FFFF00"/>
              </a:solidFill>
            </a:rPr>
            <a:t>H</a:t>
          </a:r>
          <a:endParaRPr lang="ru-RU" dirty="0">
            <a:solidFill>
              <a:srgbClr val="FFFF00"/>
            </a:solidFill>
          </a:endParaRPr>
        </a:p>
      </dgm:t>
    </dgm:pt>
    <dgm:pt modelId="{D7FBDDC6-A93B-4628-ACDD-F4340D3BC699}" type="parTrans" cxnId="{44474226-6B2E-47A2-8EDD-B867896655C4}">
      <dgm:prSet/>
      <dgm:spPr/>
      <dgm:t>
        <a:bodyPr/>
        <a:lstStyle/>
        <a:p>
          <a:endParaRPr lang="ru-RU"/>
        </a:p>
      </dgm:t>
    </dgm:pt>
    <dgm:pt modelId="{FA8B7B2B-F1D2-4FFE-871D-7F234E9A6500}" type="sibTrans" cxnId="{44474226-6B2E-47A2-8EDD-B867896655C4}">
      <dgm:prSet/>
      <dgm:spPr/>
      <dgm:t>
        <a:bodyPr/>
        <a:lstStyle/>
        <a:p>
          <a:endParaRPr lang="ru-RU"/>
        </a:p>
      </dgm:t>
    </dgm:pt>
    <dgm:pt modelId="{D8A71B7A-C05A-4017-8307-962769E83097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  <a:effectLst>
          <a:glow rad="228600">
            <a:schemeClr val="accent4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dirty="0" smtClean="0">
              <a:solidFill>
                <a:srgbClr val="FFFF00"/>
              </a:solidFill>
            </a:rPr>
            <a:t>S</a:t>
          </a:r>
          <a:r>
            <a:rPr lang="ru-RU" baseline="-25000" dirty="0" smtClean="0">
              <a:solidFill>
                <a:srgbClr val="FFFF00"/>
              </a:solidFill>
            </a:rPr>
            <a:t>осн. </a:t>
          </a:r>
          <a:r>
            <a:rPr lang="ru-RU" dirty="0" smtClean="0">
              <a:solidFill>
                <a:srgbClr val="FFFF00"/>
              </a:solidFill>
            </a:rPr>
            <a:t>= π</a:t>
          </a:r>
          <a:r>
            <a:rPr lang="en-US" dirty="0" smtClean="0">
              <a:solidFill>
                <a:srgbClr val="FFFF00"/>
              </a:solidFill>
            </a:rPr>
            <a:t>R</a:t>
          </a:r>
          <a:r>
            <a:rPr lang="en-US" baseline="30000" dirty="0" smtClean="0">
              <a:solidFill>
                <a:srgbClr val="FFFF00"/>
              </a:solidFill>
            </a:rPr>
            <a:t>2</a:t>
          </a:r>
          <a:endParaRPr lang="ru-RU" dirty="0">
            <a:solidFill>
              <a:srgbClr val="FFFF00"/>
            </a:solidFill>
          </a:endParaRPr>
        </a:p>
      </dgm:t>
    </dgm:pt>
    <dgm:pt modelId="{2DAB0ECE-27A8-463E-8457-CB3209967C39}" type="parTrans" cxnId="{25BE179B-0E1F-49E3-84F4-D53EE5811B4F}">
      <dgm:prSet/>
      <dgm:spPr/>
      <dgm:t>
        <a:bodyPr/>
        <a:lstStyle/>
        <a:p>
          <a:endParaRPr lang="ru-RU"/>
        </a:p>
      </dgm:t>
    </dgm:pt>
    <dgm:pt modelId="{49FA68CE-4FFF-4B61-A581-17EF9BAE94F8}" type="sibTrans" cxnId="{25BE179B-0E1F-49E3-84F4-D53EE5811B4F}">
      <dgm:prSet/>
      <dgm:spPr/>
      <dgm:t>
        <a:bodyPr/>
        <a:lstStyle/>
        <a:p>
          <a:endParaRPr lang="ru-RU"/>
        </a:p>
      </dgm:t>
    </dgm:pt>
    <dgm:pt modelId="{99BD5189-CC7F-4460-9332-6077E003DD1A}" type="pres">
      <dgm:prSet presAssocID="{EE21E5D7-A995-48E7-9891-34D2BA48826D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DF3E240-D9C5-4AE2-AC87-34F3D538BE0E}" type="pres">
      <dgm:prSet presAssocID="{EE21E5D7-A995-48E7-9891-34D2BA48826D}" presName="matrix" presStyleCnt="0"/>
      <dgm:spPr/>
    </dgm:pt>
    <dgm:pt modelId="{7651CB1D-0417-46E7-B70F-E15B7DA53892}" type="pres">
      <dgm:prSet presAssocID="{EE21E5D7-A995-48E7-9891-34D2BA48826D}" presName="tile1" presStyleLbl="node1" presStyleIdx="0" presStyleCnt="4"/>
      <dgm:spPr/>
      <dgm:t>
        <a:bodyPr/>
        <a:lstStyle/>
        <a:p>
          <a:endParaRPr lang="ru-RU"/>
        </a:p>
      </dgm:t>
    </dgm:pt>
    <dgm:pt modelId="{5855E57D-BD9D-4A0F-9F78-54B598E0B97C}" type="pres">
      <dgm:prSet presAssocID="{EE21E5D7-A995-48E7-9891-34D2BA48826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D760322-9838-4A01-94BD-64EFD3C72FBE}" type="pres">
      <dgm:prSet presAssocID="{EE21E5D7-A995-48E7-9891-34D2BA48826D}" presName="tile2" presStyleLbl="node1" presStyleIdx="1" presStyleCnt="4"/>
      <dgm:spPr/>
      <dgm:t>
        <a:bodyPr/>
        <a:lstStyle/>
        <a:p>
          <a:endParaRPr lang="ru-RU"/>
        </a:p>
      </dgm:t>
    </dgm:pt>
    <dgm:pt modelId="{981DFE83-B7F2-4A93-9900-71EC2DC56C88}" type="pres">
      <dgm:prSet presAssocID="{EE21E5D7-A995-48E7-9891-34D2BA48826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B554385-18A1-49BA-876B-21DC109C6966}" type="pres">
      <dgm:prSet presAssocID="{EE21E5D7-A995-48E7-9891-34D2BA48826D}" presName="tile3" presStyleLbl="node1" presStyleIdx="2" presStyleCnt="4"/>
      <dgm:spPr/>
      <dgm:t>
        <a:bodyPr/>
        <a:lstStyle/>
        <a:p>
          <a:endParaRPr lang="ru-RU"/>
        </a:p>
      </dgm:t>
    </dgm:pt>
    <dgm:pt modelId="{A2D83D5A-EC3C-4A95-80CF-DCDAC5F0BCC7}" type="pres">
      <dgm:prSet presAssocID="{EE21E5D7-A995-48E7-9891-34D2BA48826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861D3C4-E275-4DF3-B1FE-A622B62257EA}" type="pres">
      <dgm:prSet presAssocID="{EE21E5D7-A995-48E7-9891-34D2BA48826D}" presName="tile4" presStyleLbl="node1" presStyleIdx="3" presStyleCnt="4"/>
      <dgm:spPr/>
      <dgm:t>
        <a:bodyPr/>
        <a:lstStyle/>
        <a:p>
          <a:endParaRPr lang="ru-RU"/>
        </a:p>
      </dgm:t>
    </dgm:pt>
    <dgm:pt modelId="{B1A077C3-24EF-4723-8298-F9C4C76BFCB0}" type="pres">
      <dgm:prSet presAssocID="{EE21E5D7-A995-48E7-9891-34D2BA48826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0762DED-A274-47F6-9651-04DB6657415E}" type="pres">
      <dgm:prSet presAssocID="{EE21E5D7-A995-48E7-9891-34D2BA48826D}" presName="centerTile" presStyleLbl="fgShp" presStyleIdx="0" presStyleCnt="1" custScaleX="260419" custLinFactNeighborX="0" custLinFactNeighborY="0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</dgm:ptLst>
  <dgm:cxnLst>
    <dgm:cxn modelId="{A26FBF9F-BCB2-42D1-BA95-3068F46F27B8}" type="presOf" srcId="{E9E7C2FF-69E6-473D-AC99-BE9D5A2F070D}" destId="{5B554385-18A1-49BA-876B-21DC109C6966}" srcOrd="0" destOrd="0" presId="urn:microsoft.com/office/officeart/2005/8/layout/matrix1"/>
    <dgm:cxn modelId="{25DBB04D-BCF5-4CD1-A7D7-7D84CAAE78B2}" type="presOf" srcId="{56BA9F08-C379-415A-95E2-3369D09625F9}" destId="{A0762DED-A274-47F6-9651-04DB6657415E}" srcOrd="0" destOrd="0" presId="urn:microsoft.com/office/officeart/2005/8/layout/matrix1"/>
    <dgm:cxn modelId="{2FCDA063-8316-4D21-8FAB-CEB10BF26F1D}" srcId="{EE21E5D7-A995-48E7-9891-34D2BA48826D}" destId="{56BA9F08-C379-415A-95E2-3369D09625F9}" srcOrd="0" destOrd="0" parTransId="{59111FD0-DD31-4C3C-A13F-06E792CD14B2}" sibTransId="{FBD51AA4-3796-480B-88E9-CF128FE7D434}"/>
    <dgm:cxn modelId="{25BE179B-0E1F-49E3-84F4-D53EE5811B4F}" srcId="{56BA9F08-C379-415A-95E2-3369D09625F9}" destId="{D8A71B7A-C05A-4017-8307-962769E83097}" srcOrd="0" destOrd="0" parTransId="{2DAB0ECE-27A8-463E-8457-CB3209967C39}" sibTransId="{49FA68CE-4FFF-4B61-A581-17EF9BAE94F8}"/>
    <dgm:cxn modelId="{792F4B2A-D0C0-49EB-88D5-1B7BDE134DC3}" type="presOf" srcId="{CDF78E55-09B0-476F-98D0-A98FC7087279}" destId="{981DFE83-B7F2-4A93-9900-71EC2DC56C88}" srcOrd="1" destOrd="0" presId="urn:microsoft.com/office/officeart/2005/8/layout/matrix1"/>
    <dgm:cxn modelId="{CECD760F-79D7-466C-9CCD-EAF3BB7C30EA}" srcId="{56BA9F08-C379-415A-95E2-3369D09625F9}" destId="{E9E7C2FF-69E6-473D-AC99-BE9D5A2F070D}" srcOrd="2" destOrd="0" parTransId="{B2FAA0A5-664C-4A83-B694-F0EE78130E51}" sibTransId="{A167267A-4214-4B9B-8928-D50C5A701F09}"/>
    <dgm:cxn modelId="{331DDC9E-1626-4EF1-AC02-F6799276754A}" type="presOf" srcId="{FEBB3907-6979-4FC3-9917-6BB67AD39F51}" destId="{9861D3C4-E275-4DF3-B1FE-A622B62257EA}" srcOrd="0" destOrd="0" presId="urn:microsoft.com/office/officeart/2005/8/layout/matrix1"/>
    <dgm:cxn modelId="{D2D1423B-A50F-4823-A0A3-1C3872ACAE2E}" type="presOf" srcId="{E9E7C2FF-69E6-473D-AC99-BE9D5A2F070D}" destId="{A2D83D5A-EC3C-4A95-80CF-DCDAC5F0BCC7}" srcOrd="1" destOrd="0" presId="urn:microsoft.com/office/officeart/2005/8/layout/matrix1"/>
    <dgm:cxn modelId="{7C5F1600-6938-41A1-9662-2B0A78E8B74E}" type="presOf" srcId="{EE21E5D7-A995-48E7-9891-34D2BA48826D}" destId="{99BD5189-CC7F-4460-9332-6077E003DD1A}" srcOrd="0" destOrd="0" presId="urn:microsoft.com/office/officeart/2005/8/layout/matrix1"/>
    <dgm:cxn modelId="{44474226-6B2E-47A2-8EDD-B867896655C4}" srcId="{56BA9F08-C379-415A-95E2-3369D09625F9}" destId="{FEBB3907-6979-4FC3-9917-6BB67AD39F51}" srcOrd="3" destOrd="0" parTransId="{D7FBDDC6-A93B-4628-ACDD-F4340D3BC699}" sibTransId="{FA8B7B2B-F1D2-4FFE-871D-7F234E9A6500}"/>
    <dgm:cxn modelId="{E37BBB63-E239-4ED2-95CA-344F9F1611C5}" srcId="{56BA9F08-C379-415A-95E2-3369D09625F9}" destId="{CDF78E55-09B0-476F-98D0-A98FC7087279}" srcOrd="1" destOrd="0" parTransId="{7394D0A6-67D2-40EB-A25D-3EC66E27080A}" sibTransId="{E9B50DEA-194C-4254-ABB7-6F79469CFC43}"/>
    <dgm:cxn modelId="{56D3EE8D-87E4-4075-9DEA-4BB3BC625F33}" type="presOf" srcId="{FEBB3907-6979-4FC3-9917-6BB67AD39F51}" destId="{B1A077C3-24EF-4723-8298-F9C4C76BFCB0}" srcOrd="1" destOrd="0" presId="urn:microsoft.com/office/officeart/2005/8/layout/matrix1"/>
    <dgm:cxn modelId="{ABCB05AF-596C-4D11-88C1-2DDFA14CFB9B}" type="presOf" srcId="{D8A71B7A-C05A-4017-8307-962769E83097}" destId="{5855E57D-BD9D-4A0F-9F78-54B598E0B97C}" srcOrd="1" destOrd="0" presId="urn:microsoft.com/office/officeart/2005/8/layout/matrix1"/>
    <dgm:cxn modelId="{4E151BCC-F7E5-4AA1-B868-1ACFA50C848D}" type="presOf" srcId="{CDF78E55-09B0-476F-98D0-A98FC7087279}" destId="{AD760322-9838-4A01-94BD-64EFD3C72FBE}" srcOrd="0" destOrd="0" presId="urn:microsoft.com/office/officeart/2005/8/layout/matrix1"/>
    <dgm:cxn modelId="{B6123499-8201-4040-A91C-CB3121A78EAC}" type="presOf" srcId="{D8A71B7A-C05A-4017-8307-962769E83097}" destId="{7651CB1D-0417-46E7-B70F-E15B7DA53892}" srcOrd="0" destOrd="0" presId="urn:microsoft.com/office/officeart/2005/8/layout/matrix1"/>
    <dgm:cxn modelId="{F1CC03A7-4DE2-4F5B-BE1B-C0F00D08DDEA}" type="presParOf" srcId="{99BD5189-CC7F-4460-9332-6077E003DD1A}" destId="{8DF3E240-D9C5-4AE2-AC87-34F3D538BE0E}" srcOrd="0" destOrd="0" presId="urn:microsoft.com/office/officeart/2005/8/layout/matrix1"/>
    <dgm:cxn modelId="{675B2A4C-E483-4D62-809D-3AC995B5DCEC}" type="presParOf" srcId="{8DF3E240-D9C5-4AE2-AC87-34F3D538BE0E}" destId="{7651CB1D-0417-46E7-B70F-E15B7DA53892}" srcOrd="0" destOrd="0" presId="urn:microsoft.com/office/officeart/2005/8/layout/matrix1"/>
    <dgm:cxn modelId="{F4545B90-C81D-4DBD-AF2E-2AE125F3BAAF}" type="presParOf" srcId="{8DF3E240-D9C5-4AE2-AC87-34F3D538BE0E}" destId="{5855E57D-BD9D-4A0F-9F78-54B598E0B97C}" srcOrd="1" destOrd="0" presId="urn:microsoft.com/office/officeart/2005/8/layout/matrix1"/>
    <dgm:cxn modelId="{AEF7CCD3-8645-479E-8F0C-94E6F82A4FC0}" type="presParOf" srcId="{8DF3E240-D9C5-4AE2-AC87-34F3D538BE0E}" destId="{AD760322-9838-4A01-94BD-64EFD3C72FBE}" srcOrd="2" destOrd="0" presId="urn:microsoft.com/office/officeart/2005/8/layout/matrix1"/>
    <dgm:cxn modelId="{5409596C-F669-47E5-94F6-ECB510C752EF}" type="presParOf" srcId="{8DF3E240-D9C5-4AE2-AC87-34F3D538BE0E}" destId="{981DFE83-B7F2-4A93-9900-71EC2DC56C88}" srcOrd="3" destOrd="0" presId="urn:microsoft.com/office/officeart/2005/8/layout/matrix1"/>
    <dgm:cxn modelId="{8936E964-BAE2-430C-AB6A-2BC98661BD41}" type="presParOf" srcId="{8DF3E240-D9C5-4AE2-AC87-34F3D538BE0E}" destId="{5B554385-18A1-49BA-876B-21DC109C6966}" srcOrd="4" destOrd="0" presId="urn:microsoft.com/office/officeart/2005/8/layout/matrix1"/>
    <dgm:cxn modelId="{7EE7469C-F73B-40F3-B865-07002F027D49}" type="presParOf" srcId="{8DF3E240-D9C5-4AE2-AC87-34F3D538BE0E}" destId="{A2D83D5A-EC3C-4A95-80CF-DCDAC5F0BCC7}" srcOrd="5" destOrd="0" presId="urn:microsoft.com/office/officeart/2005/8/layout/matrix1"/>
    <dgm:cxn modelId="{5F535F10-9D0A-401B-8774-3572CED169C0}" type="presParOf" srcId="{8DF3E240-D9C5-4AE2-AC87-34F3D538BE0E}" destId="{9861D3C4-E275-4DF3-B1FE-A622B62257EA}" srcOrd="6" destOrd="0" presId="urn:microsoft.com/office/officeart/2005/8/layout/matrix1"/>
    <dgm:cxn modelId="{F50CC9C9-3A70-47D4-ABB2-2768F748E412}" type="presParOf" srcId="{8DF3E240-D9C5-4AE2-AC87-34F3D538BE0E}" destId="{B1A077C3-24EF-4723-8298-F9C4C76BFCB0}" srcOrd="7" destOrd="0" presId="urn:microsoft.com/office/officeart/2005/8/layout/matrix1"/>
    <dgm:cxn modelId="{A3A27929-4742-4396-93FD-A95DDEF2892F}" type="presParOf" srcId="{99BD5189-CC7F-4460-9332-6077E003DD1A}" destId="{A0762DED-A274-47F6-9651-04DB6657415E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21E5D7-A995-48E7-9891-34D2BA48826D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6BA9F08-C379-415A-95E2-3369D09625F9}">
      <dgm:prSet phldrT="[Текст]"/>
      <dgm:spPr>
        <a:gradFill flip="none" rotWithShape="1">
          <a:gsLst>
            <a:gs pos="0">
              <a:srgbClr val="CCCCFF"/>
            </a:gs>
            <a:gs pos="17999">
              <a:srgbClr val="99CCFF"/>
            </a:gs>
            <a:gs pos="36000">
              <a:srgbClr val="9966FF"/>
            </a:gs>
            <a:gs pos="61000">
              <a:srgbClr val="CC99FF"/>
            </a:gs>
            <a:gs pos="82001">
              <a:srgbClr val="99CCFF"/>
            </a:gs>
            <a:gs pos="100000">
              <a:srgbClr val="CCCCFF"/>
            </a:gs>
          </a:gsLst>
          <a:lin ang="5400000" scaled="0"/>
          <a:tileRect r="-100000" b="-100000"/>
        </a:gradFill>
        <a:effectLst>
          <a:glow rad="228600">
            <a:schemeClr val="accent4">
              <a:satMod val="175000"/>
              <a:alpha val="40000"/>
            </a:schemeClr>
          </a:glow>
        </a:effectLst>
      </dgm:spPr>
      <dgm:t>
        <a:bodyPr/>
        <a:lstStyle/>
        <a:p>
          <a:r>
            <a:rPr lang="uk-UA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A3279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ОСНОВНЫЕ ФОРМУЛЫ</a:t>
          </a:r>
          <a:endParaRPr lang="ru-RU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rgbClr val="A3279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59111FD0-DD31-4C3C-A13F-06E792CD14B2}" type="parTrans" cxnId="{2FCDA063-8316-4D21-8FAB-CEB10BF26F1D}">
      <dgm:prSet/>
      <dgm:spPr/>
      <dgm:t>
        <a:bodyPr/>
        <a:lstStyle/>
        <a:p>
          <a:endParaRPr lang="ru-RU"/>
        </a:p>
      </dgm:t>
    </dgm:pt>
    <dgm:pt modelId="{FBD51AA4-3796-480B-88E9-CF128FE7D434}" type="sibTrans" cxnId="{2FCDA063-8316-4D21-8FAB-CEB10BF26F1D}">
      <dgm:prSet/>
      <dgm:spPr/>
      <dgm:t>
        <a:bodyPr/>
        <a:lstStyle/>
        <a:p>
          <a:endParaRPr lang="ru-RU"/>
        </a:p>
      </dgm:t>
    </dgm:pt>
    <dgm:pt modelId="{CDF78E55-09B0-476F-98D0-A98FC7087279}">
      <dgm:prSet phldrT="[Текст]"/>
      <dgm:spPr>
        <a:blipFill rotWithShape="0">
          <a:blip xmlns:r="http://schemas.openxmlformats.org/officeDocument/2006/relationships" r:embed="rId1"/>
          <a:stretch>
            <a:fillRect/>
          </a:stretch>
        </a:blipFill>
        <a:effectLst>
          <a:glow rad="228600">
            <a:schemeClr val="accent4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dirty="0" smtClean="0">
              <a:ln>
                <a:noFill/>
              </a:ln>
              <a:solidFill>
                <a:srgbClr val="66FFCC"/>
              </a:solidFill>
            </a:rPr>
            <a:t>S</a:t>
          </a:r>
          <a:r>
            <a:rPr lang="ru-RU" baseline="-25000" dirty="0" smtClean="0">
              <a:ln>
                <a:noFill/>
              </a:ln>
              <a:solidFill>
                <a:srgbClr val="66FFCC"/>
              </a:solidFill>
            </a:rPr>
            <a:t>б.п. </a:t>
          </a:r>
          <a:r>
            <a:rPr lang="ru-RU" dirty="0" smtClean="0">
              <a:ln>
                <a:noFill/>
              </a:ln>
              <a:solidFill>
                <a:srgbClr val="66FFCC"/>
              </a:solidFill>
            </a:rPr>
            <a:t>= π</a:t>
          </a:r>
          <a:r>
            <a:rPr lang="en-US" dirty="0" smtClean="0">
              <a:ln>
                <a:noFill/>
              </a:ln>
              <a:solidFill>
                <a:srgbClr val="66FFCC"/>
              </a:solidFill>
            </a:rPr>
            <a:t>RL</a:t>
          </a:r>
          <a:endParaRPr lang="ru-RU" i="1" dirty="0">
            <a:ln>
              <a:noFill/>
            </a:ln>
            <a:solidFill>
              <a:srgbClr val="66FFCC"/>
            </a:solidFill>
          </a:endParaRPr>
        </a:p>
      </dgm:t>
    </dgm:pt>
    <dgm:pt modelId="{7394D0A6-67D2-40EB-A25D-3EC66E27080A}" type="parTrans" cxnId="{E37BBB63-E239-4ED2-95CA-344F9F1611C5}">
      <dgm:prSet/>
      <dgm:spPr/>
      <dgm:t>
        <a:bodyPr/>
        <a:lstStyle/>
        <a:p>
          <a:endParaRPr lang="ru-RU"/>
        </a:p>
      </dgm:t>
    </dgm:pt>
    <dgm:pt modelId="{E9B50DEA-194C-4254-ABB7-6F79469CFC43}" type="sibTrans" cxnId="{E37BBB63-E239-4ED2-95CA-344F9F1611C5}">
      <dgm:prSet/>
      <dgm:spPr/>
      <dgm:t>
        <a:bodyPr/>
        <a:lstStyle/>
        <a:p>
          <a:endParaRPr lang="ru-RU"/>
        </a:p>
      </dgm:t>
    </dgm:pt>
    <dgm:pt modelId="{E9E7C2FF-69E6-473D-AC99-BE9D5A2F070D}">
      <dgm:prSet phldrT="[Текст]"/>
      <dgm:spPr>
        <a:blipFill rotWithShape="0">
          <a:blip xmlns:r="http://schemas.openxmlformats.org/officeDocument/2006/relationships" r:embed="rId1"/>
          <a:stretch>
            <a:fillRect/>
          </a:stretch>
        </a:blipFill>
        <a:effectLst>
          <a:glow rad="228600">
            <a:schemeClr val="accent4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dirty="0" smtClean="0">
              <a:solidFill>
                <a:srgbClr val="66FFCC"/>
              </a:solidFill>
            </a:rPr>
            <a:t>S</a:t>
          </a:r>
          <a:r>
            <a:rPr lang="ru-RU" baseline="-25000" dirty="0" smtClean="0">
              <a:solidFill>
                <a:srgbClr val="66FFCC"/>
              </a:solidFill>
            </a:rPr>
            <a:t>п.п. </a:t>
          </a:r>
          <a:r>
            <a:rPr lang="ru-RU" dirty="0" smtClean="0">
              <a:solidFill>
                <a:srgbClr val="66FFCC"/>
              </a:solidFill>
            </a:rPr>
            <a:t>= π</a:t>
          </a:r>
          <a:r>
            <a:rPr lang="en-US" dirty="0" smtClean="0">
              <a:solidFill>
                <a:srgbClr val="66FFCC"/>
              </a:solidFill>
            </a:rPr>
            <a:t>R</a:t>
          </a:r>
          <a:r>
            <a:rPr lang="ru-RU" dirty="0" smtClean="0">
              <a:solidFill>
                <a:srgbClr val="66FFCC"/>
              </a:solidFill>
            </a:rPr>
            <a:t>(</a:t>
          </a:r>
          <a:r>
            <a:rPr lang="en-US" dirty="0" smtClean="0">
              <a:solidFill>
                <a:srgbClr val="66FFCC"/>
              </a:solidFill>
            </a:rPr>
            <a:t>L</a:t>
          </a:r>
          <a:r>
            <a:rPr lang="ru-RU" dirty="0" smtClean="0">
              <a:solidFill>
                <a:srgbClr val="66FFCC"/>
              </a:solidFill>
            </a:rPr>
            <a:t>+R)</a:t>
          </a:r>
          <a:endParaRPr lang="ru-RU" dirty="0">
            <a:solidFill>
              <a:srgbClr val="66FFCC"/>
            </a:solidFill>
          </a:endParaRPr>
        </a:p>
      </dgm:t>
    </dgm:pt>
    <dgm:pt modelId="{B2FAA0A5-664C-4A83-B694-F0EE78130E51}" type="parTrans" cxnId="{CECD760F-79D7-466C-9CCD-EAF3BB7C30EA}">
      <dgm:prSet/>
      <dgm:spPr/>
      <dgm:t>
        <a:bodyPr/>
        <a:lstStyle/>
        <a:p>
          <a:endParaRPr lang="ru-RU"/>
        </a:p>
      </dgm:t>
    </dgm:pt>
    <dgm:pt modelId="{A167267A-4214-4B9B-8928-D50C5A701F09}" type="sibTrans" cxnId="{CECD760F-79D7-466C-9CCD-EAF3BB7C30EA}">
      <dgm:prSet/>
      <dgm:spPr/>
      <dgm:t>
        <a:bodyPr/>
        <a:lstStyle/>
        <a:p>
          <a:endParaRPr lang="ru-RU"/>
        </a:p>
      </dgm:t>
    </dgm:pt>
    <dgm:pt modelId="{FEBB3907-6979-4FC3-9917-6BB67AD39F51}">
      <dgm:prSet custT="1"/>
      <dgm:spPr>
        <a:blipFill rotWithShape="0">
          <a:blip xmlns:r="http://schemas.openxmlformats.org/officeDocument/2006/relationships" r:embed="rId2"/>
          <a:stretch>
            <a:fillRect/>
          </a:stretch>
        </a:blipFill>
        <a:effectLst>
          <a:glow rad="228600">
            <a:schemeClr val="accent4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sz="5400" dirty="0" smtClean="0">
              <a:solidFill>
                <a:srgbClr val="FFFF00"/>
              </a:solidFill>
            </a:rPr>
            <a:t>V</a:t>
          </a:r>
          <a:r>
            <a:rPr lang="en-US" sz="5400" baseline="-25000" dirty="0" smtClean="0">
              <a:solidFill>
                <a:srgbClr val="FFFF00"/>
              </a:solidFill>
            </a:rPr>
            <a:t> </a:t>
          </a:r>
          <a:r>
            <a:rPr lang="ru-RU" sz="5400" dirty="0" smtClean="0">
              <a:solidFill>
                <a:srgbClr val="FFFF00"/>
              </a:solidFill>
            </a:rPr>
            <a:t>= </a:t>
          </a:r>
          <a:r>
            <a:rPr lang="en-US" sz="5400" dirty="0" smtClean="0">
              <a:solidFill>
                <a:srgbClr val="FFFF00"/>
              </a:solidFill>
            </a:rPr>
            <a:t>   </a:t>
          </a:r>
          <a:r>
            <a:rPr lang="ru-RU" sz="5400" dirty="0" smtClean="0">
              <a:solidFill>
                <a:srgbClr val="FFFF00"/>
              </a:solidFill>
            </a:rPr>
            <a:t>π</a:t>
          </a:r>
          <a:r>
            <a:rPr lang="en-US" sz="5400" dirty="0" smtClean="0">
              <a:solidFill>
                <a:srgbClr val="FFFF00"/>
              </a:solidFill>
            </a:rPr>
            <a:t>R</a:t>
          </a:r>
          <a:r>
            <a:rPr lang="en-US" sz="5400" baseline="30000" dirty="0" smtClean="0">
              <a:solidFill>
                <a:srgbClr val="FFFF00"/>
              </a:solidFill>
            </a:rPr>
            <a:t>2</a:t>
          </a:r>
          <a:r>
            <a:rPr lang="en-US" sz="5400" dirty="0" smtClean="0">
              <a:solidFill>
                <a:srgbClr val="FFFF00"/>
              </a:solidFill>
            </a:rPr>
            <a:t>H</a:t>
          </a:r>
          <a:endParaRPr lang="ru-RU" sz="5400" dirty="0">
            <a:solidFill>
              <a:srgbClr val="FFFF00"/>
            </a:solidFill>
          </a:endParaRPr>
        </a:p>
      </dgm:t>
    </dgm:pt>
    <dgm:pt modelId="{D7FBDDC6-A93B-4628-ACDD-F4340D3BC699}" type="parTrans" cxnId="{44474226-6B2E-47A2-8EDD-B867896655C4}">
      <dgm:prSet/>
      <dgm:spPr/>
      <dgm:t>
        <a:bodyPr/>
        <a:lstStyle/>
        <a:p>
          <a:endParaRPr lang="ru-RU"/>
        </a:p>
      </dgm:t>
    </dgm:pt>
    <dgm:pt modelId="{FA8B7B2B-F1D2-4FFE-871D-7F234E9A6500}" type="sibTrans" cxnId="{44474226-6B2E-47A2-8EDD-B867896655C4}">
      <dgm:prSet/>
      <dgm:spPr/>
      <dgm:t>
        <a:bodyPr/>
        <a:lstStyle/>
        <a:p>
          <a:endParaRPr lang="ru-RU"/>
        </a:p>
      </dgm:t>
    </dgm:pt>
    <dgm:pt modelId="{D8A71B7A-C05A-4017-8307-962769E83097}">
      <dgm:prSet/>
      <dgm:spPr>
        <a:blipFill rotWithShape="0">
          <a:blip xmlns:r="http://schemas.openxmlformats.org/officeDocument/2006/relationships" r:embed="rId2"/>
          <a:stretch>
            <a:fillRect/>
          </a:stretch>
        </a:blipFill>
        <a:effectLst>
          <a:glow rad="228600">
            <a:schemeClr val="accent4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dirty="0" smtClean="0">
              <a:solidFill>
                <a:srgbClr val="FFFF00"/>
              </a:solidFill>
            </a:rPr>
            <a:t>S</a:t>
          </a:r>
          <a:r>
            <a:rPr lang="ru-RU" baseline="-25000" dirty="0" smtClean="0">
              <a:solidFill>
                <a:srgbClr val="FFFF00"/>
              </a:solidFill>
            </a:rPr>
            <a:t>осн. </a:t>
          </a:r>
          <a:r>
            <a:rPr lang="ru-RU" dirty="0" smtClean="0">
              <a:solidFill>
                <a:srgbClr val="FFFF00"/>
              </a:solidFill>
            </a:rPr>
            <a:t>= π</a:t>
          </a:r>
          <a:r>
            <a:rPr lang="en-US" dirty="0" smtClean="0">
              <a:solidFill>
                <a:srgbClr val="FFFF00"/>
              </a:solidFill>
            </a:rPr>
            <a:t>R</a:t>
          </a:r>
          <a:r>
            <a:rPr lang="en-US" baseline="30000" dirty="0" smtClean="0">
              <a:solidFill>
                <a:srgbClr val="FFFF00"/>
              </a:solidFill>
            </a:rPr>
            <a:t>2</a:t>
          </a:r>
          <a:endParaRPr lang="ru-RU" dirty="0">
            <a:solidFill>
              <a:srgbClr val="FFFF00"/>
            </a:solidFill>
          </a:endParaRPr>
        </a:p>
      </dgm:t>
    </dgm:pt>
    <dgm:pt modelId="{2DAB0ECE-27A8-463E-8457-CB3209967C39}" type="parTrans" cxnId="{25BE179B-0E1F-49E3-84F4-D53EE5811B4F}">
      <dgm:prSet/>
      <dgm:spPr/>
      <dgm:t>
        <a:bodyPr/>
        <a:lstStyle/>
        <a:p>
          <a:endParaRPr lang="ru-RU"/>
        </a:p>
      </dgm:t>
    </dgm:pt>
    <dgm:pt modelId="{49FA68CE-4FFF-4B61-A581-17EF9BAE94F8}" type="sibTrans" cxnId="{25BE179B-0E1F-49E3-84F4-D53EE5811B4F}">
      <dgm:prSet/>
      <dgm:spPr/>
      <dgm:t>
        <a:bodyPr/>
        <a:lstStyle/>
        <a:p>
          <a:endParaRPr lang="ru-RU"/>
        </a:p>
      </dgm:t>
    </dgm:pt>
    <dgm:pt modelId="{99BD5189-CC7F-4460-9332-6077E003DD1A}" type="pres">
      <dgm:prSet presAssocID="{EE21E5D7-A995-48E7-9891-34D2BA48826D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DF3E240-D9C5-4AE2-AC87-34F3D538BE0E}" type="pres">
      <dgm:prSet presAssocID="{EE21E5D7-A995-48E7-9891-34D2BA48826D}" presName="matrix" presStyleCnt="0"/>
      <dgm:spPr/>
    </dgm:pt>
    <dgm:pt modelId="{7651CB1D-0417-46E7-B70F-E15B7DA53892}" type="pres">
      <dgm:prSet presAssocID="{EE21E5D7-A995-48E7-9891-34D2BA48826D}" presName="tile1" presStyleLbl="node1" presStyleIdx="0" presStyleCnt="4"/>
      <dgm:spPr/>
      <dgm:t>
        <a:bodyPr/>
        <a:lstStyle/>
        <a:p>
          <a:endParaRPr lang="ru-RU"/>
        </a:p>
      </dgm:t>
    </dgm:pt>
    <dgm:pt modelId="{5855E57D-BD9D-4A0F-9F78-54B598E0B97C}" type="pres">
      <dgm:prSet presAssocID="{EE21E5D7-A995-48E7-9891-34D2BA48826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D760322-9838-4A01-94BD-64EFD3C72FBE}" type="pres">
      <dgm:prSet presAssocID="{EE21E5D7-A995-48E7-9891-34D2BA48826D}" presName="tile2" presStyleLbl="node1" presStyleIdx="1" presStyleCnt="4"/>
      <dgm:spPr/>
      <dgm:t>
        <a:bodyPr/>
        <a:lstStyle/>
        <a:p>
          <a:endParaRPr lang="ru-RU"/>
        </a:p>
      </dgm:t>
    </dgm:pt>
    <dgm:pt modelId="{981DFE83-B7F2-4A93-9900-71EC2DC56C88}" type="pres">
      <dgm:prSet presAssocID="{EE21E5D7-A995-48E7-9891-34D2BA48826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B554385-18A1-49BA-876B-21DC109C6966}" type="pres">
      <dgm:prSet presAssocID="{EE21E5D7-A995-48E7-9891-34D2BA48826D}" presName="tile3" presStyleLbl="node1" presStyleIdx="2" presStyleCnt="4"/>
      <dgm:spPr/>
      <dgm:t>
        <a:bodyPr/>
        <a:lstStyle/>
        <a:p>
          <a:endParaRPr lang="ru-RU"/>
        </a:p>
      </dgm:t>
    </dgm:pt>
    <dgm:pt modelId="{A2D83D5A-EC3C-4A95-80CF-DCDAC5F0BCC7}" type="pres">
      <dgm:prSet presAssocID="{EE21E5D7-A995-48E7-9891-34D2BA48826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861D3C4-E275-4DF3-B1FE-A622B62257EA}" type="pres">
      <dgm:prSet presAssocID="{EE21E5D7-A995-48E7-9891-34D2BA48826D}" presName="tile4" presStyleLbl="node1" presStyleIdx="3" presStyleCnt="4"/>
      <dgm:spPr/>
      <dgm:t>
        <a:bodyPr/>
        <a:lstStyle/>
        <a:p>
          <a:endParaRPr lang="ru-RU"/>
        </a:p>
      </dgm:t>
    </dgm:pt>
    <dgm:pt modelId="{B1A077C3-24EF-4723-8298-F9C4C76BFCB0}" type="pres">
      <dgm:prSet presAssocID="{EE21E5D7-A995-48E7-9891-34D2BA48826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0762DED-A274-47F6-9651-04DB6657415E}" type="pres">
      <dgm:prSet presAssocID="{EE21E5D7-A995-48E7-9891-34D2BA48826D}" presName="centerTile" presStyleLbl="fgShp" presStyleIdx="0" presStyleCnt="1" custScaleX="260419" custLinFactNeighborX="0" custLinFactNeighborY="0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</dgm:ptLst>
  <dgm:cxnLst>
    <dgm:cxn modelId="{06E15E6F-1A49-4265-8FDC-91708434694D}" type="presOf" srcId="{D8A71B7A-C05A-4017-8307-962769E83097}" destId="{7651CB1D-0417-46E7-B70F-E15B7DA53892}" srcOrd="0" destOrd="0" presId="urn:microsoft.com/office/officeart/2005/8/layout/matrix1"/>
    <dgm:cxn modelId="{87124927-1C28-4551-91BC-07B1E70137CC}" type="presOf" srcId="{FEBB3907-6979-4FC3-9917-6BB67AD39F51}" destId="{B1A077C3-24EF-4723-8298-F9C4C76BFCB0}" srcOrd="1" destOrd="0" presId="urn:microsoft.com/office/officeart/2005/8/layout/matrix1"/>
    <dgm:cxn modelId="{2FCDA063-8316-4D21-8FAB-CEB10BF26F1D}" srcId="{EE21E5D7-A995-48E7-9891-34D2BA48826D}" destId="{56BA9F08-C379-415A-95E2-3369D09625F9}" srcOrd="0" destOrd="0" parTransId="{59111FD0-DD31-4C3C-A13F-06E792CD14B2}" sibTransId="{FBD51AA4-3796-480B-88E9-CF128FE7D434}"/>
    <dgm:cxn modelId="{740BC85A-854E-4CAE-AC7F-ACF24F3CACA0}" type="presOf" srcId="{CDF78E55-09B0-476F-98D0-A98FC7087279}" destId="{981DFE83-B7F2-4A93-9900-71EC2DC56C88}" srcOrd="1" destOrd="0" presId="urn:microsoft.com/office/officeart/2005/8/layout/matrix1"/>
    <dgm:cxn modelId="{8020DD67-551B-4362-93F5-461F31BB0710}" type="presOf" srcId="{EE21E5D7-A995-48E7-9891-34D2BA48826D}" destId="{99BD5189-CC7F-4460-9332-6077E003DD1A}" srcOrd="0" destOrd="0" presId="urn:microsoft.com/office/officeart/2005/8/layout/matrix1"/>
    <dgm:cxn modelId="{BFD4F369-DA2B-4BA4-B11E-72840559E28B}" type="presOf" srcId="{D8A71B7A-C05A-4017-8307-962769E83097}" destId="{5855E57D-BD9D-4A0F-9F78-54B598E0B97C}" srcOrd="1" destOrd="0" presId="urn:microsoft.com/office/officeart/2005/8/layout/matrix1"/>
    <dgm:cxn modelId="{25BE179B-0E1F-49E3-84F4-D53EE5811B4F}" srcId="{56BA9F08-C379-415A-95E2-3369D09625F9}" destId="{D8A71B7A-C05A-4017-8307-962769E83097}" srcOrd="0" destOrd="0" parTransId="{2DAB0ECE-27A8-463E-8457-CB3209967C39}" sibTransId="{49FA68CE-4FFF-4B61-A581-17EF9BAE94F8}"/>
    <dgm:cxn modelId="{21154A29-0FB1-4DA9-AF85-D3685298CD09}" type="presOf" srcId="{56BA9F08-C379-415A-95E2-3369D09625F9}" destId="{A0762DED-A274-47F6-9651-04DB6657415E}" srcOrd="0" destOrd="0" presId="urn:microsoft.com/office/officeart/2005/8/layout/matrix1"/>
    <dgm:cxn modelId="{64170023-4DD3-44AE-B0C9-98E4F58911B0}" type="presOf" srcId="{CDF78E55-09B0-476F-98D0-A98FC7087279}" destId="{AD760322-9838-4A01-94BD-64EFD3C72FBE}" srcOrd="0" destOrd="0" presId="urn:microsoft.com/office/officeart/2005/8/layout/matrix1"/>
    <dgm:cxn modelId="{704C3901-E13A-4FDB-966A-9828D53569FB}" type="presOf" srcId="{FEBB3907-6979-4FC3-9917-6BB67AD39F51}" destId="{9861D3C4-E275-4DF3-B1FE-A622B62257EA}" srcOrd="0" destOrd="0" presId="urn:microsoft.com/office/officeart/2005/8/layout/matrix1"/>
    <dgm:cxn modelId="{CECD760F-79D7-466C-9CCD-EAF3BB7C30EA}" srcId="{56BA9F08-C379-415A-95E2-3369D09625F9}" destId="{E9E7C2FF-69E6-473D-AC99-BE9D5A2F070D}" srcOrd="2" destOrd="0" parTransId="{B2FAA0A5-664C-4A83-B694-F0EE78130E51}" sibTransId="{A167267A-4214-4B9B-8928-D50C5A701F09}"/>
    <dgm:cxn modelId="{8CF723BB-AEAC-4F3B-9038-119A57A417DF}" type="presOf" srcId="{E9E7C2FF-69E6-473D-AC99-BE9D5A2F070D}" destId="{A2D83D5A-EC3C-4A95-80CF-DCDAC5F0BCC7}" srcOrd="1" destOrd="0" presId="urn:microsoft.com/office/officeart/2005/8/layout/matrix1"/>
    <dgm:cxn modelId="{44474226-6B2E-47A2-8EDD-B867896655C4}" srcId="{56BA9F08-C379-415A-95E2-3369D09625F9}" destId="{FEBB3907-6979-4FC3-9917-6BB67AD39F51}" srcOrd="3" destOrd="0" parTransId="{D7FBDDC6-A93B-4628-ACDD-F4340D3BC699}" sibTransId="{FA8B7B2B-F1D2-4FFE-871D-7F234E9A6500}"/>
    <dgm:cxn modelId="{E37BBB63-E239-4ED2-95CA-344F9F1611C5}" srcId="{56BA9F08-C379-415A-95E2-3369D09625F9}" destId="{CDF78E55-09B0-476F-98D0-A98FC7087279}" srcOrd="1" destOrd="0" parTransId="{7394D0A6-67D2-40EB-A25D-3EC66E27080A}" sibTransId="{E9B50DEA-194C-4254-ABB7-6F79469CFC43}"/>
    <dgm:cxn modelId="{73C25FCA-B6F1-4A21-8867-C9E97D0C2B52}" type="presOf" srcId="{E9E7C2FF-69E6-473D-AC99-BE9D5A2F070D}" destId="{5B554385-18A1-49BA-876B-21DC109C6966}" srcOrd="0" destOrd="0" presId="urn:microsoft.com/office/officeart/2005/8/layout/matrix1"/>
    <dgm:cxn modelId="{C2C8E64E-3C60-4C32-AEBD-35FDCF1522CD}" type="presParOf" srcId="{99BD5189-CC7F-4460-9332-6077E003DD1A}" destId="{8DF3E240-D9C5-4AE2-AC87-34F3D538BE0E}" srcOrd="0" destOrd="0" presId="urn:microsoft.com/office/officeart/2005/8/layout/matrix1"/>
    <dgm:cxn modelId="{893220E0-3D2D-433E-83FF-F2FCFDA40AB5}" type="presParOf" srcId="{8DF3E240-D9C5-4AE2-AC87-34F3D538BE0E}" destId="{7651CB1D-0417-46E7-B70F-E15B7DA53892}" srcOrd="0" destOrd="0" presId="urn:microsoft.com/office/officeart/2005/8/layout/matrix1"/>
    <dgm:cxn modelId="{E4FA4230-E414-4A72-AB20-19DA6C1A526A}" type="presParOf" srcId="{8DF3E240-D9C5-4AE2-AC87-34F3D538BE0E}" destId="{5855E57D-BD9D-4A0F-9F78-54B598E0B97C}" srcOrd="1" destOrd="0" presId="urn:microsoft.com/office/officeart/2005/8/layout/matrix1"/>
    <dgm:cxn modelId="{442BB65A-A997-4EF8-A260-ACC4A98FDAF8}" type="presParOf" srcId="{8DF3E240-D9C5-4AE2-AC87-34F3D538BE0E}" destId="{AD760322-9838-4A01-94BD-64EFD3C72FBE}" srcOrd="2" destOrd="0" presId="urn:microsoft.com/office/officeart/2005/8/layout/matrix1"/>
    <dgm:cxn modelId="{13C1AFAB-93E8-4F8C-8941-63E44FA06FC2}" type="presParOf" srcId="{8DF3E240-D9C5-4AE2-AC87-34F3D538BE0E}" destId="{981DFE83-B7F2-4A93-9900-71EC2DC56C88}" srcOrd="3" destOrd="0" presId="urn:microsoft.com/office/officeart/2005/8/layout/matrix1"/>
    <dgm:cxn modelId="{06390545-F579-4500-B0E4-2F6AEB60B3D3}" type="presParOf" srcId="{8DF3E240-D9C5-4AE2-AC87-34F3D538BE0E}" destId="{5B554385-18A1-49BA-876B-21DC109C6966}" srcOrd="4" destOrd="0" presId="urn:microsoft.com/office/officeart/2005/8/layout/matrix1"/>
    <dgm:cxn modelId="{23E76068-2C38-4900-8267-79E1DCC8AF05}" type="presParOf" srcId="{8DF3E240-D9C5-4AE2-AC87-34F3D538BE0E}" destId="{A2D83D5A-EC3C-4A95-80CF-DCDAC5F0BCC7}" srcOrd="5" destOrd="0" presId="urn:microsoft.com/office/officeart/2005/8/layout/matrix1"/>
    <dgm:cxn modelId="{C617CBDD-A54C-4BDF-B70E-D7DA6A313E7E}" type="presParOf" srcId="{8DF3E240-D9C5-4AE2-AC87-34F3D538BE0E}" destId="{9861D3C4-E275-4DF3-B1FE-A622B62257EA}" srcOrd="6" destOrd="0" presId="urn:microsoft.com/office/officeart/2005/8/layout/matrix1"/>
    <dgm:cxn modelId="{5B66C414-1832-4E3B-996B-EDD1C50A11FA}" type="presParOf" srcId="{8DF3E240-D9C5-4AE2-AC87-34F3D538BE0E}" destId="{B1A077C3-24EF-4723-8298-F9C4C76BFCB0}" srcOrd="7" destOrd="0" presId="urn:microsoft.com/office/officeart/2005/8/layout/matrix1"/>
    <dgm:cxn modelId="{40C47370-2FBB-47AE-9A1B-DEC838379407}" type="presParOf" srcId="{99BD5189-CC7F-4460-9332-6077E003DD1A}" destId="{A0762DED-A274-47F6-9651-04DB6657415E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1CB1D-0417-46E7-B70F-E15B7DA53892}">
      <dsp:nvSpPr>
        <dsp:cNvPr id="0" name=""/>
        <dsp:cNvSpPr/>
      </dsp:nvSpPr>
      <dsp:spPr>
        <a:xfrm rot="16200000">
          <a:off x="571500" y="-571500"/>
          <a:ext cx="3429000" cy="4572000"/>
        </a:xfrm>
        <a:prstGeom prst="round1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228600">
            <a:schemeClr val="accent4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9824" tIns="369824" rIns="369824" bIns="369824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>
              <a:solidFill>
                <a:srgbClr val="FFFF00"/>
              </a:solidFill>
            </a:rPr>
            <a:t>S</a:t>
          </a:r>
          <a:r>
            <a:rPr lang="ru-RU" sz="5200" kern="1200" baseline="-25000" dirty="0" smtClean="0">
              <a:solidFill>
                <a:srgbClr val="FFFF00"/>
              </a:solidFill>
            </a:rPr>
            <a:t>осн. </a:t>
          </a:r>
          <a:r>
            <a:rPr lang="ru-RU" sz="5200" kern="1200" dirty="0" smtClean="0">
              <a:solidFill>
                <a:srgbClr val="FFFF00"/>
              </a:solidFill>
            </a:rPr>
            <a:t>= π</a:t>
          </a:r>
          <a:r>
            <a:rPr lang="en-US" sz="5200" kern="1200" dirty="0" smtClean="0">
              <a:solidFill>
                <a:srgbClr val="FFFF00"/>
              </a:solidFill>
            </a:rPr>
            <a:t>R</a:t>
          </a:r>
          <a:r>
            <a:rPr lang="en-US" sz="5200" kern="1200" baseline="30000" dirty="0" smtClean="0">
              <a:solidFill>
                <a:srgbClr val="FFFF00"/>
              </a:solidFill>
            </a:rPr>
            <a:t>2</a:t>
          </a:r>
          <a:endParaRPr lang="ru-RU" sz="5200" kern="1200" dirty="0">
            <a:solidFill>
              <a:srgbClr val="FFFF00"/>
            </a:solidFill>
          </a:endParaRPr>
        </a:p>
      </dsp:txBody>
      <dsp:txXfrm rot="5400000">
        <a:off x="-1" y="1"/>
        <a:ext cx="4572000" cy="2571750"/>
      </dsp:txXfrm>
    </dsp:sp>
    <dsp:sp modelId="{AD760322-9838-4A01-94BD-64EFD3C72FBE}">
      <dsp:nvSpPr>
        <dsp:cNvPr id="0" name=""/>
        <dsp:cNvSpPr/>
      </dsp:nvSpPr>
      <dsp:spPr>
        <a:xfrm>
          <a:off x="4572000" y="0"/>
          <a:ext cx="4572000" cy="3429000"/>
        </a:xfrm>
        <a:prstGeom prst="round1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228600">
            <a:schemeClr val="accent4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9824" tIns="369824" rIns="369824" bIns="369824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>
              <a:ln>
                <a:noFill/>
              </a:ln>
              <a:solidFill>
                <a:srgbClr val="66FFCC"/>
              </a:solidFill>
            </a:rPr>
            <a:t>S</a:t>
          </a:r>
          <a:r>
            <a:rPr lang="ru-RU" sz="5200" kern="1200" baseline="-25000" dirty="0" smtClean="0">
              <a:ln>
                <a:noFill/>
              </a:ln>
              <a:solidFill>
                <a:srgbClr val="66FFCC"/>
              </a:solidFill>
            </a:rPr>
            <a:t>б.п. </a:t>
          </a:r>
          <a:r>
            <a:rPr lang="ru-RU" sz="5200" kern="1200" dirty="0" smtClean="0">
              <a:ln>
                <a:noFill/>
              </a:ln>
              <a:solidFill>
                <a:srgbClr val="66FFCC"/>
              </a:solidFill>
            </a:rPr>
            <a:t>= 2π</a:t>
          </a:r>
          <a:r>
            <a:rPr lang="en-US" sz="5200" kern="1200" dirty="0" smtClean="0">
              <a:ln>
                <a:noFill/>
              </a:ln>
              <a:solidFill>
                <a:srgbClr val="66FFCC"/>
              </a:solidFill>
            </a:rPr>
            <a:t>RH</a:t>
          </a:r>
          <a:endParaRPr lang="ru-RU" sz="5200" kern="1200" dirty="0">
            <a:ln>
              <a:noFill/>
            </a:ln>
            <a:solidFill>
              <a:srgbClr val="66FFCC"/>
            </a:solidFill>
          </a:endParaRPr>
        </a:p>
      </dsp:txBody>
      <dsp:txXfrm>
        <a:off x="4572000" y="0"/>
        <a:ext cx="4572000" cy="2571750"/>
      </dsp:txXfrm>
    </dsp:sp>
    <dsp:sp modelId="{5B554385-18A1-49BA-876B-21DC109C6966}">
      <dsp:nvSpPr>
        <dsp:cNvPr id="0" name=""/>
        <dsp:cNvSpPr/>
      </dsp:nvSpPr>
      <dsp:spPr>
        <a:xfrm rot="10800000">
          <a:off x="0" y="3429000"/>
          <a:ext cx="4572000" cy="3429000"/>
        </a:xfrm>
        <a:prstGeom prst="round1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228600">
            <a:schemeClr val="accent4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9824" tIns="369824" rIns="369824" bIns="369824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>
              <a:solidFill>
                <a:srgbClr val="66FFCC"/>
              </a:solidFill>
            </a:rPr>
            <a:t>S</a:t>
          </a:r>
          <a:r>
            <a:rPr lang="ru-RU" sz="5200" kern="1200" baseline="-25000" dirty="0" smtClean="0">
              <a:solidFill>
                <a:srgbClr val="66FFCC"/>
              </a:solidFill>
            </a:rPr>
            <a:t>п.п. </a:t>
          </a:r>
          <a:r>
            <a:rPr lang="ru-RU" sz="5200" kern="1200" dirty="0" smtClean="0">
              <a:solidFill>
                <a:srgbClr val="66FFCC"/>
              </a:solidFill>
            </a:rPr>
            <a:t>= 2π</a:t>
          </a:r>
          <a:r>
            <a:rPr lang="en-US" sz="5200" kern="1200" dirty="0" smtClean="0">
              <a:solidFill>
                <a:srgbClr val="66FFCC"/>
              </a:solidFill>
            </a:rPr>
            <a:t>R</a:t>
          </a:r>
          <a:r>
            <a:rPr lang="ru-RU" sz="5200" kern="1200" dirty="0" smtClean="0">
              <a:solidFill>
                <a:srgbClr val="66FFCC"/>
              </a:solidFill>
            </a:rPr>
            <a:t>(</a:t>
          </a:r>
          <a:r>
            <a:rPr lang="en-US" sz="5200" kern="1200" dirty="0" smtClean="0">
              <a:solidFill>
                <a:srgbClr val="66FFCC"/>
              </a:solidFill>
            </a:rPr>
            <a:t>H</a:t>
          </a:r>
          <a:r>
            <a:rPr lang="ru-RU" sz="5200" kern="1200" dirty="0" smtClean="0">
              <a:solidFill>
                <a:srgbClr val="66FFCC"/>
              </a:solidFill>
            </a:rPr>
            <a:t>+R)</a:t>
          </a:r>
          <a:endParaRPr lang="ru-RU" sz="5200" kern="1200" dirty="0">
            <a:solidFill>
              <a:srgbClr val="66FFCC"/>
            </a:solidFill>
          </a:endParaRPr>
        </a:p>
      </dsp:txBody>
      <dsp:txXfrm rot="10800000">
        <a:off x="0" y="4286249"/>
        <a:ext cx="4572000" cy="2571750"/>
      </dsp:txXfrm>
    </dsp:sp>
    <dsp:sp modelId="{9861D3C4-E275-4DF3-B1FE-A622B62257EA}">
      <dsp:nvSpPr>
        <dsp:cNvPr id="0" name=""/>
        <dsp:cNvSpPr/>
      </dsp:nvSpPr>
      <dsp:spPr>
        <a:xfrm rot="5400000">
          <a:off x="5143500" y="2857500"/>
          <a:ext cx="3429000" cy="4572000"/>
        </a:xfrm>
        <a:prstGeom prst="round1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228600">
            <a:schemeClr val="accent4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9824" tIns="369824" rIns="369824" bIns="369824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>
              <a:solidFill>
                <a:srgbClr val="FFFF00"/>
              </a:solidFill>
            </a:rPr>
            <a:t>V</a:t>
          </a:r>
          <a:r>
            <a:rPr lang="en-US" sz="5200" kern="1200" baseline="-25000" dirty="0" smtClean="0">
              <a:solidFill>
                <a:srgbClr val="FFFF00"/>
              </a:solidFill>
            </a:rPr>
            <a:t> </a:t>
          </a:r>
          <a:r>
            <a:rPr lang="ru-RU" sz="5200" kern="1200" dirty="0" smtClean="0">
              <a:solidFill>
                <a:srgbClr val="FFFF00"/>
              </a:solidFill>
            </a:rPr>
            <a:t>= π</a:t>
          </a:r>
          <a:r>
            <a:rPr lang="en-US" sz="5200" kern="1200" dirty="0" smtClean="0">
              <a:solidFill>
                <a:srgbClr val="FFFF00"/>
              </a:solidFill>
            </a:rPr>
            <a:t>R</a:t>
          </a:r>
          <a:r>
            <a:rPr lang="en-US" sz="5200" kern="1200" baseline="30000" dirty="0" smtClean="0">
              <a:solidFill>
                <a:srgbClr val="FFFF00"/>
              </a:solidFill>
            </a:rPr>
            <a:t>2</a:t>
          </a:r>
          <a:r>
            <a:rPr lang="en-US" sz="5200" kern="1200" dirty="0" smtClean="0">
              <a:solidFill>
                <a:srgbClr val="FFFF00"/>
              </a:solidFill>
            </a:rPr>
            <a:t>H</a:t>
          </a:r>
          <a:endParaRPr lang="ru-RU" sz="5200" kern="1200" dirty="0">
            <a:solidFill>
              <a:srgbClr val="FFFF00"/>
            </a:solidFill>
          </a:endParaRPr>
        </a:p>
      </dsp:txBody>
      <dsp:txXfrm rot="-5400000">
        <a:off x="4572000" y="4286250"/>
        <a:ext cx="4572000" cy="2571750"/>
      </dsp:txXfrm>
    </dsp:sp>
    <dsp:sp modelId="{A0762DED-A274-47F6-9651-04DB6657415E}">
      <dsp:nvSpPr>
        <dsp:cNvPr id="0" name=""/>
        <dsp:cNvSpPr/>
      </dsp:nvSpPr>
      <dsp:spPr>
        <a:xfrm>
          <a:off x="1000092" y="2571750"/>
          <a:ext cx="7143814" cy="1714500"/>
        </a:xfrm>
        <a:prstGeom prst="roundRect">
          <a:avLst/>
        </a:prstGeom>
        <a:gradFill flip="none" rotWithShape="1">
          <a:gsLst>
            <a:gs pos="0">
              <a:srgbClr val="CCCCFF"/>
            </a:gs>
            <a:gs pos="17999">
              <a:srgbClr val="99CCFF"/>
            </a:gs>
            <a:gs pos="36000">
              <a:srgbClr val="9966FF"/>
            </a:gs>
            <a:gs pos="61000">
              <a:srgbClr val="CC99FF"/>
            </a:gs>
            <a:gs pos="82001">
              <a:srgbClr val="99CCFF"/>
            </a:gs>
            <a:gs pos="100000">
              <a:srgbClr val="CCCCFF"/>
            </a:gs>
          </a:gsLst>
          <a:lin ang="5400000" scaled="0"/>
          <a:tileRect r="-100000" b="-100000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228600">
            <a:schemeClr val="accent4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52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A3279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ОСНОВНЫЕ ФОРМУЛЫ</a:t>
          </a:r>
          <a:endParaRPr lang="ru-RU" sz="52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rgbClr val="A3279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1083787" y="2655445"/>
        <a:ext cx="6976424" cy="15471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1CB1D-0417-46E7-B70F-E15B7DA53892}">
      <dsp:nvSpPr>
        <dsp:cNvPr id="0" name=""/>
        <dsp:cNvSpPr/>
      </dsp:nvSpPr>
      <dsp:spPr>
        <a:xfrm rot="16200000">
          <a:off x="571500" y="-571500"/>
          <a:ext cx="3429000" cy="4572000"/>
        </a:xfrm>
        <a:prstGeom prst="round1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228600">
            <a:schemeClr val="accent4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9824" tIns="369824" rIns="369824" bIns="369824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>
              <a:solidFill>
                <a:srgbClr val="FFFF00"/>
              </a:solidFill>
            </a:rPr>
            <a:t>S</a:t>
          </a:r>
          <a:r>
            <a:rPr lang="ru-RU" sz="5200" kern="1200" baseline="-25000" dirty="0" smtClean="0">
              <a:solidFill>
                <a:srgbClr val="FFFF00"/>
              </a:solidFill>
            </a:rPr>
            <a:t>осн. </a:t>
          </a:r>
          <a:r>
            <a:rPr lang="ru-RU" sz="5200" kern="1200" dirty="0" smtClean="0">
              <a:solidFill>
                <a:srgbClr val="FFFF00"/>
              </a:solidFill>
            </a:rPr>
            <a:t>= π</a:t>
          </a:r>
          <a:r>
            <a:rPr lang="en-US" sz="5200" kern="1200" dirty="0" smtClean="0">
              <a:solidFill>
                <a:srgbClr val="FFFF00"/>
              </a:solidFill>
            </a:rPr>
            <a:t>R</a:t>
          </a:r>
          <a:r>
            <a:rPr lang="en-US" sz="5200" kern="1200" baseline="30000" dirty="0" smtClean="0">
              <a:solidFill>
                <a:srgbClr val="FFFF00"/>
              </a:solidFill>
            </a:rPr>
            <a:t>2</a:t>
          </a:r>
          <a:endParaRPr lang="ru-RU" sz="5200" kern="1200" dirty="0">
            <a:solidFill>
              <a:srgbClr val="FFFF00"/>
            </a:solidFill>
          </a:endParaRPr>
        </a:p>
      </dsp:txBody>
      <dsp:txXfrm rot="5400000">
        <a:off x="-1" y="1"/>
        <a:ext cx="4572000" cy="2571750"/>
      </dsp:txXfrm>
    </dsp:sp>
    <dsp:sp modelId="{AD760322-9838-4A01-94BD-64EFD3C72FBE}">
      <dsp:nvSpPr>
        <dsp:cNvPr id="0" name=""/>
        <dsp:cNvSpPr/>
      </dsp:nvSpPr>
      <dsp:spPr>
        <a:xfrm>
          <a:off x="4572000" y="0"/>
          <a:ext cx="4572000" cy="3429000"/>
        </a:xfrm>
        <a:prstGeom prst="round1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228600">
            <a:schemeClr val="accent4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9824" tIns="369824" rIns="369824" bIns="369824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>
              <a:ln>
                <a:noFill/>
              </a:ln>
              <a:solidFill>
                <a:srgbClr val="66FFCC"/>
              </a:solidFill>
            </a:rPr>
            <a:t>S</a:t>
          </a:r>
          <a:r>
            <a:rPr lang="ru-RU" sz="5200" kern="1200" baseline="-25000" dirty="0" smtClean="0">
              <a:ln>
                <a:noFill/>
              </a:ln>
              <a:solidFill>
                <a:srgbClr val="66FFCC"/>
              </a:solidFill>
            </a:rPr>
            <a:t>б.п. </a:t>
          </a:r>
          <a:r>
            <a:rPr lang="ru-RU" sz="5200" kern="1200" dirty="0" smtClean="0">
              <a:ln>
                <a:noFill/>
              </a:ln>
              <a:solidFill>
                <a:srgbClr val="66FFCC"/>
              </a:solidFill>
            </a:rPr>
            <a:t>= π</a:t>
          </a:r>
          <a:r>
            <a:rPr lang="en-US" sz="5200" kern="1200" dirty="0" smtClean="0">
              <a:ln>
                <a:noFill/>
              </a:ln>
              <a:solidFill>
                <a:srgbClr val="66FFCC"/>
              </a:solidFill>
            </a:rPr>
            <a:t>RL</a:t>
          </a:r>
          <a:endParaRPr lang="ru-RU" sz="5200" i="1" kern="1200" dirty="0">
            <a:ln>
              <a:noFill/>
            </a:ln>
            <a:solidFill>
              <a:srgbClr val="66FFCC"/>
            </a:solidFill>
          </a:endParaRPr>
        </a:p>
      </dsp:txBody>
      <dsp:txXfrm>
        <a:off x="4572000" y="0"/>
        <a:ext cx="4572000" cy="2571750"/>
      </dsp:txXfrm>
    </dsp:sp>
    <dsp:sp modelId="{5B554385-18A1-49BA-876B-21DC109C6966}">
      <dsp:nvSpPr>
        <dsp:cNvPr id="0" name=""/>
        <dsp:cNvSpPr/>
      </dsp:nvSpPr>
      <dsp:spPr>
        <a:xfrm rot="10800000">
          <a:off x="0" y="3429000"/>
          <a:ext cx="4572000" cy="3429000"/>
        </a:xfrm>
        <a:prstGeom prst="round1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228600">
            <a:schemeClr val="accent4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9824" tIns="369824" rIns="369824" bIns="369824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>
              <a:solidFill>
                <a:srgbClr val="66FFCC"/>
              </a:solidFill>
            </a:rPr>
            <a:t>S</a:t>
          </a:r>
          <a:r>
            <a:rPr lang="ru-RU" sz="5200" kern="1200" baseline="-25000" dirty="0" smtClean="0">
              <a:solidFill>
                <a:srgbClr val="66FFCC"/>
              </a:solidFill>
            </a:rPr>
            <a:t>п.п. </a:t>
          </a:r>
          <a:r>
            <a:rPr lang="ru-RU" sz="5200" kern="1200" dirty="0" smtClean="0">
              <a:solidFill>
                <a:srgbClr val="66FFCC"/>
              </a:solidFill>
            </a:rPr>
            <a:t>= π</a:t>
          </a:r>
          <a:r>
            <a:rPr lang="en-US" sz="5200" kern="1200" dirty="0" smtClean="0">
              <a:solidFill>
                <a:srgbClr val="66FFCC"/>
              </a:solidFill>
            </a:rPr>
            <a:t>R</a:t>
          </a:r>
          <a:r>
            <a:rPr lang="ru-RU" sz="5200" kern="1200" dirty="0" smtClean="0">
              <a:solidFill>
                <a:srgbClr val="66FFCC"/>
              </a:solidFill>
            </a:rPr>
            <a:t>(</a:t>
          </a:r>
          <a:r>
            <a:rPr lang="en-US" sz="5200" kern="1200" dirty="0" smtClean="0">
              <a:solidFill>
                <a:srgbClr val="66FFCC"/>
              </a:solidFill>
            </a:rPr>
            <a:t>L</a:t>
          </a:r>
          <a:r>
            <a:rPr lang="ru-RU" sz="5200" kern="1200" dirty="0" smtClean="0">
              <a:solidFill>
                <a:srgbClr val="66FFCC"/>
              </a:solidFill>
            </a:rPr>
            <a:t>+R)</a:t>
          </a:r>
          <a:endParaRPr lang="ru-RU" sz="5200" kern="1200" dirty="0">
            <a:solidFill>
              <a:srgbClr val="66FFCC"/>
            </a:solidFill>
          </a:endParaRPr>
        </a:p>
      </dsp:txBody>
      <dsp:txXfrm rot="10800000">
        <a:off x="0" y="4286249"/>
        <a:ext cx="4572000" cy="2571750"/>
      </dsp:txXfrm>
    </dsp:sp>
    <dsp:sp modelId="{9861D3C4-E275-4DF3-B1FE-A622B62257EA}">
      <dsp:nvSpPr>
        <dsp:cNvPr id="0" name=""/>
        <dsp:cNvSpPr/>
      </dsp:nvSpPr>
      <dsp:spPr>
        <a:xfrm rot="5400000">
          <a:off x="5143500" y="2857500"/>
          <a:ext cx="3429000" cy="4572000"/>
        </a:xfrm>
        <a:prstGeom prst="round1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228600">
            <a:schemeClr val="accent4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4048" tIns="384048" rIns="384048" bIns="384048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dirty="0" smtClean="0">
              <a:solidFill>
                <a:srgbClr val="FFFF00"/>
              </a:solidFill>
            </a:rPr>
            <a:t>V</a:t>
          </a:r>
          <a:r>
            <a:rPr lang="en-US" sz="5400" kern="1200" baseline="-25000" dirty="0" smtClean="0">
              <a:solidFill>
                <a:srgbClr val="FFFF00"/>
              </a:solidFill>
            </a:rPr>
            <a:t> </a:t>
          </a:r>
          <a:r>
            <a:rPr lang="ru-RU" sz="5400" kern="1200" dirty="0" smtClean="0">
              <a:solidFill>
                <a:srgbClr val="FFFF00"/>
              </a:solidFill>
            </a:rPr>
            <a:t>= </a:t>
          </a:r>
          <a:r>
            <a:rPr lang="en-US" sz="5400" kern="1200" dirty="0" smtClean="0">
              <a:solidFill>
                <a:srgbClr val="FFFF00"/>
              </a:solidFill>
            </a:rPr>
            <a:t>   </a:t>
          </a:r>
          <a:r>
            <a:rPr lang="ru-RU" sz="5400" kern="1200" dirty="0" smtClean="0">
              <a:solidFill>
                <a:srgbClr val="FFFF00"/>
              </a:solidFill>
            </a:rPr>
            <a:t>π</a:t>
          </a:r>
          <a:r>
            <a:rPr lang="en-US" sz="5400" kern="1200" dirty="0" smtClean="0">
              <a:solidFill>
                <a:srgbClr val="FFFF00"/>
              </a:solidFill>
            </a:rPr>
            <a:t>R</a:t>
          </a:r>
          <a:r>
            <a:rPr lang="en-US" sz="5400" kern="1200" baseline="30000" dirty="0" smtClean="0">
              <a:solidFill>
                <a:srgbClr val="FFFF00"/>
              </a:solidFill>
            </a:rPr>
            <a:t>2</a:t>
          </a:r>
          <a:r>
            <a:rPr lang="en-US" sz="5400" kern="1200" dirty="0" smtClean="0">
              <a:solidFill>
                <a:srgbClr val="FFFF00"/>
              </a:solidFill>
            </a:rPr>
            <a:t>H</a:t>
          </a:r>
          <a:endParaRPr lang="ru-RU" sz="5400" kern="1200" dirty="0">
            <a:solidFill>
              <a:srgbClr val="FFFF00"/>
            </a:solidFill>
          </a:endParaRPr>
        </a:p>
      </dsp:txBody>
      <dsp:txXfrm rot="-5400000">
        <a:off x="4572000" y="4286250"/>
        <a:ext cx="4572000" cy="2571750"/>
      </dsp:txXfrm>
    </dsp:sp>
    <dsp:sp modelId="{A0762DED-A274-47F6-9651-04DB6657415E}">
      <dsp:nvSpPr>
        <dsp:cNvPr id="0" name=""/>
        <dsp:cNvSpPr/>
      </dsp:nvSpPr>
      <dsp:spPr>
        <a:xfrm>
          <a:off x="1000092" y="2571750"/>
          <a:ext cx="7143814" cy="1714500"/>
        </a:xfrm>
        <a:prstGeom prst="roundRect">
          <a:avLst/>
        </a:prstGeom>
        <a:gradFill flip="none" rotWithShape="1">
          <a:gsLst>
            <a:gs pos="0">
              <a:srgbClr val="CCCCFF"/>
            </a:gs>
            <a:gs pos="17999">
              <a:srgbClr val="99CCFF"/>
            </a:gs>
            <a:gs pos="36000">
              <a:srgbClr val="9966FF"/>
            </a:gs>
            <a:gs pos="61000">
              <a:srgbClr val="CC99FF"/>
            </a:gs>
            <a:gs pos="82001">
              <a:srgbClr val="99CCFF"/>
            </a:gs>
            <a:gs pos="100000">
              <a:srgbClr val="CCCCFF"/>
            </a:gs>
          </a:gsLst>
          <a:lin ang="5400000" scaled="0"/>
          <a:tileRect r="-100000" b="-100000"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glow rad="228600">
            <a:schemeClr val="accent4">
              <a:satMod val="175000"/>
              <a:alpha val="40000"/>
            </a:schemeClr>
          </a:glo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52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A3279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ОСНОВНЫЕ ФОРМУЛЫ</a:t>
          </a:r>
          <a:endParaRPr lang="ru-RU" sz="52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rgbClr val="A32791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1083787" y="2655445"/>
        <a:ext cx="6976424" cy="1547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>
            <a:spLocks/>
          </p:cNvSpPr>
          <p:nvPr/>
        </p:nvSpPr>
        <p:spPr bwMode="auto">
          <a:xfrm>
            <a:off x="285750" y="2803525"/>
            <a:ext cx="1588" cy="3035300"/>
          </a:xfrm>
          <a:custGeom>
            <a:avLst/>
            <a:gdLst>
              <a:gd name="T0" fmla="*/ 0 h 1912"/>
              <a:gd name="T1" fmla="*/ 6 h 1912"/>
              <a:gd name="T2" fmla="*/ 6 h 1912"/>
              <a:gd name="T3" fmla="*/ 60 h 1912"/>
              <a:gd name="T4" fmla="*/ 1912 h 1912"/>
              <a:gd name="T5" fmla="*/ 1912 h 1912"/>
              <a:gd name="T6" fmla="*/ 0 h 1912"/>
              <a:gd name="T7" fmla="*/ 0 h 191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  <a:cxn ang="0">
                <a:pos x="0" y="T7"/>
              </a:cxn>
            </a:cxnLst>
            <a:rect l="0" t="0" r="r" b="b"/>
            <a:pathLst>
              <a:path h="1912">
                <a:moveTo>
                  <a:pt x="0" y="0"/>
                </a:moveTo>
                <a:lnTo>
                  <a:pt x="0" y="6"/>
                </a:lnTo>
                <a:lnTo>
                  <a:pt x="0" y="6"/>
                </a:lnTo>
                <a:lnTo>
                  <a:pt x="0" y="60"/>
                </a:lnTo>
                <a:lnTo>
                  <a:pt x="0" y="1912"/>
                </a:lnTo>
                <a:lnTo>
                  <a:pt x="0" y="191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6BBA2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997075"/>
            <a:ext cx="7772400" cy="1431925"/>
          </a:xfrm>
        </p:spPr>
        <p:txBody>
          <a:bodyPr anchor="b" anchorCtr="1"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5A8DA4-96A4-4DB6-89A6-035DA92A295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FCCD3E-A40B-4C0C-A97E-479126DD4A09}" type="datetimeFigureOut">
              <a:rPr lang="ru-RU"/>
              <a:pPr>
                <a:defRPr/>
              </a:pPr>
              <a:t>08.12.2015</a:t>
            </a:fld>
            <a:endParaRPr lang="ru-RU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707D8E-3241-4432-B1BE-7832175DCC0B}" type="datetimeFigureOut">
              <a:rPr lang="ru-RU"/>
              <a:pPr>
                <a:defRPr/>
              </a:pPr>
              <a:t>08.12.2015</a:t>
            </a:fld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17DF9C-B097-407D-9669-48E6B300B1E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92100"/>
            <a:ext cx="2057400" cy="57277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92100"/>
            <a:ext cx="6019800" cy="57277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E129EA-0633-4007-8BA0-95C0DB5E1EB3}" type="datetimeFigureOut">
              <a:rPr lang="ru-RU"/>
              <a:pPr>
                <a:defRPr/>
              </a:pPr>
              <a:t>08.12.2015</a:t>
            </a:fld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B28898-38B1-4F16-8696-F380628ACD0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6C3E7E-CA04-49C2-A018-7937480F60EB}" type="datetimeFigureOut">
              <a:rPr lang="ru-RU"/>
              <a:pPr>
                <a:defRPr/>
              </a:pPr>
              <a:t>08.12.2015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F9A5A5-458C-4465-9F46-6630E3C8CBC1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A428F6-AA51-40B7-8DFB-3D97CB7239C9}" type="datetimeFigureOut">
              <a:rPr lang="ru-RU"/>
              <a:pPr>
                <a:defRPr/>
              </a:pPr>
              <a:t>08.12.2015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C41F8A-97F7-4593-8147-837683829DC9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36FAE1-BD7A-4811-9CCE-C06FE431EF94}" type="datetimeFigureOut">
              <a:rPr lang="ru-RU"/>
              <a:pPr>
                <a:defRPr/>
              </a:pPr>
              <a:t>08.12.2015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DD9C32-799A-443F-98FE-24D1CA6D53A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510121-0E75-4282-92DA-04909774B9AC}" type="datetimeFigureOut">
              <a:rPr lang="ru-RU"/>
              <a:pPr>
                <a:defRPr/>
              </a:pPr>
              <a:t>08.12.2015</a:t>
            </a:fld>
            <a:endParaRPr lang="ru-RU" dirty="0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10E1E3-062D-4A9A-8957-D5AC7B7F56AB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3F1282-5B33-48BE-ABAE-76CBC17B1D7F}" type="datetimeFigureOut">
              <a:rPr lang="ru-RU"/>
              <a:pPr>
                <a:defRPr/>
              </a:pPr>
              <a:t>08.12.2015</a:t>
            </a:fld>
            <a:endParaRPr lang="ru-RU" dirty="0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1D2DEE-2E1E-469D-8BA0-BB9B787C696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63EC01-5A3A-40F2-B4A8-FDED427F899E}" type="datetimeFigureOut">
              <a:rPr lang="ru-RU"/>
              <a:pPr>
                <a:defRPr/>
              </a:pPr>
              <a:t>08.12.2015</a:t>
            </a:fld>
            <a:endParaRPr lang="ru-RU" dirty="0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A5C3DC-25D8-45A8-B9B5-4354573C61AD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4CD856-B33D-48B5-A275-DA85758046B1}" type="datetimeFigureOut">
              <a:rPr lang="ru-RU"/>
              <a:pPr>
                <a:defRPr/>
              </a:pPr>
              <a:t>08.12.2015</a:t>
            </a:fld>
            <a:endParaRPr lang="ru-RU" dirty="0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45C191-B9C6-470F-8D09-208BBF449B56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E8001-8719-43D4-88C5-272D312100FD}" type="datetimeFigureOut">
              <a:rPr lang="ru-RU"/>
              <a:pPr>
                <a:defRPr/>
              </a:pPr>
              <a:t>08.12.2015</a:t>
            </a:fld>
            <a:endParaRPr lang="ru-RU" dirty="0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E28C8A-40F9-493C-899E-47C70D797CC2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2E2553-7DAA-45C0-9297-C34A51F05226}" type="datetimeFigureOut">
              <a:rPr lang="ru-RU"/>
              <a:pPr>
                <a:defRPr/>
              </a:pPr>
              <a:t>08.12.2015</a:t>
            </a:fld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E40D0C-DC53-4A88-B461-938D397EC19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4010C8-73B5-4711-BEC0-C3D76102C22C}" type="datetimeFigureOut">
              <a:rPr lang="ru-RU"/>
              <a:pPr>
                <a:defRPr/>
              </a:pPr>
              <a:t>08.12.2015</a:t>
            </a:fld>
            <a:endParaRPr lang="ru-RU" dirty="0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E00E26-1299-4960-B2AA-827728E2155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A751B-B7D9-4F87-8454-BC64B7705BE9}" type="datetimeFigureOut">
              <a:rPr lang="ru-RU"/>
              <a:pPr>
                <a:defRPr/>
              </a:pPr>
              <a:t>08.12.2015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D8DC52-4D8E-467E-9F04-D7E79564B7CC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BD699-8B77-4076-B7B8-F42000F6BE3D}" type="datetimeFigureOut">
              <a:rPr lang="ru-RU"/>
              <a:pPr>
                <a:defRPr/>
              </a:pPr>
              <a:t>08.12.2015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A0FE76-617F-4C60-AB5D-15AFE42EFACF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Заголовок, 1 большой объект и 2 маленьки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D5401F-031E-4874-8413-E836769E857F}" type="datetimeFigureOut">
              <a:rPr lang="ru-RU"/>
              <a:pPr>
                <a:defRPr/>
              </a:pPr>
              <a:t>08.12.2015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360CAF-4E33-4621-8D96-532DB102A142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7E4EDD-D33F-4C52-832C-F1D3AF55CF1C}" type="datetimeFigureOut">
              <a:rPr lang="ru-RU"/>
              <a:pPr>
                <a:defRPr/>
              </a:pPr>
              <a:t>08.12.2015</a:t>
            </a:fld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E0F0E5-6B24-44BD-95A9-B19269652A7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050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0386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90B25F-4230-41B5-8E7C-5E85A96F4568}" type="datetimeFigureOut">
              <a:rPr lang="ru-RU"/>
              <a:pPr>
                <a:defRPr/>
              </a:pPr>
              <a:t>08.12.2015</a:t>
            </a:fld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58C088-F20D-42B8-BBDA-796213EB0D9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A678A2-B9D2-48B5-9C43-C08646F9837D}" type="datetimeFigureOut">
              <a:rPr lang="ru-RU"/>
              <a:pPr>
                <a:defRPr/>
              </a:pPr>
              <a:t>08.12.2015</a:t>
            </a:fld>
            <a:endParaRPr lang="ru-RU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17FB9A-A062-484F-ABCD-1F161F2A21D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4F28B1-BB9B-49A6-B65C-5BC3274E1A1C}" type="datetimeFigureOut">
              <a:rPr lang="ru-RU"/>
              <a:pPr>
                <a:defRPr/>
              </a:pPr>
              <a:t>08.12.2015</a:t>
            </a:fld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E37E-2403-476F-A590-209BFC5C7D9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B9EB54-B579-48C7-B549-A410A76BA740}" type="datetimeFigureOut">
              <a:rPr lang="ru-RU"/>
              <a:pPr>
                <a:defRPr/>
              </a:pPr>
              <a:t>08.12.2015</a:t>
            </a:fld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F26494-25F5-4F0A-B902-5FD9DE831F8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1EC41C-6B37-4A65-9F84-FA737470B72B}" type="datetimeFigureOut">
              <a:rPr lang="ru-RU"/>
              <a:pPr>
                <a:defRPr/>
              </a:pPr>
              <a:t>08.12.2015</a:t>
            </a:fld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BCF596-29C9-4FE4-9FE7-BD09D141766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F28708-4A05-4096-BBB1-C978A86079DD}" type="datetimeFigureOut">
              <a:rPr lang="ru-RU"/>
              <a:pPr>
                <a:defRPr/>
              </a:pPr>
              <a:t>08.12.2015</a:t>
            </a:fld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B4153-8E52-4840-B94F-7DF2C3A92A1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>
            <a:duotone>
              <a:schemeClr val="bg1"/>
              <a:srgbClr val="FFFFFF"/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92100"/>
            <a:ext cx="82296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05000"/>
            <a:ext cx="8229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fld id="{2F517593-8C0E-4FAA-9AC9-C814F926004C}" type="datetimeFigureOut">
              <a:rPr lang="ru-RU"/>
              <a:pPr>
                <a:defRPr/>
              </a:pPr>
              <a:t>08.12.2015</a:t>
            </a:fld>
            <a:endParaRPr lang="ru-RU"/>
          </a:p>
        </p:txBody>
      </p:sp>
      <p:sp>
        <p:nvSpPr>
          <p:cNvPr id="307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>
              <a:defRPr/>
            </a:pPr>
            <a:fld id="{F76D4220-E4FC-484C-B56C-1B443F9BC02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71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ransition spd="med" advClick="0">
    <p:circl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Tahoma" pitchFamily="34" charset="0"/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ahoma" pitchFamily="34" charset="0"/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8195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8D33B22-83CD-4889-8C1F-C182CF80B679}" type="datetimeFigureOut">
              <a:rPr lang="ru-RU"/>
              <a:pPr>
                <a:defRPr/>
              </a:pPr>
              <a:t>08.12.2015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5EA7F95-10ED-470F-8E6B-27AF22121C75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</p:sldLayoutIdLst>
  <p:transition spd="med" advClick="0">
    <p:blinds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5.png"/><Relationship Id="rId4" Type="http://schemas.openxmlformats.org/officeDocument/2006/relationships/oleObject" Target="../embeddings/oleObject6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Relationship Id="rId5" Type="http://schemas.openxmlformats.org/officeDocument/2006/relationships/slide" Target="slide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5" Type="http://schemas.openxmlformats.org/officeDocument/2006/relationships/slide" Target="slide7.xml"/><Relationship Id="rId4" Type="http://schemas.openxmlformats.org/officeDocument/2006/relationships/slide" Target="slid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png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png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slide" Target="slide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7.png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500034" y="1285860"/>
            <a:ext cx="8315719" cy="1200329"/>
          </a:xfrm>
          <a:prstGeom prst="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uk-UA" sz="7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7030A0"/>
                </a:solidFill>
                <a:latin typeface="Monotype Corsiva" pitchFamily="66" charset="0"/>
              </a:rPr>
              <a:t>ТЕЛА  </a:t>
            </a:r>
            <a:r>
              <a:rPr lang="uk-UA" sz="72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7030A0"/>
                </a:solidFill>
                <a:latin typeface="Monotype Corsiva" pitchFamily="66" charset="0"/>
                <a:ea typeface="Arial Unicode MS" pitchFamily="34" charset="-128"/>
                <a:cs typeface="Arial Unicode MS" pitchFamily="34" charset="-128"/>
              </a:rPr>
              <a:t>ВРАЩЕНИЯ</a:t>
            </a:r>
            <a:endParaRPr lang="ru-RU" sz="72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7030A0"/>
              </a:solidFill>
              <a:latin typeface="Monotype Corsiva" pitchFamily="66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243" name="AutoShape 3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459788" y="6237288"/>
            <a:ext cx="433387" cy="431800"/>
          </a:xfrm>
          <a:prstGeom prst="actionButtonForwardNext">
            <a:avLst/>
          </a:prstGeom>
          <a:solidFill>
            <a:srgbClr val="9999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ransition spd="med" advClick="0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Схема 1"/>
          <p:cNvGraphicFramePr/>
          <p:nvPr/>
        </p:nvGraphicFramePr>
        <p:xfrm>
          <a:off x="0" y="0"/>
          <a:ext cx="9144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43663" y="4941888"/>
            <a:ext cx="357187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AutoShape 4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604250" y="5876925"/>
            <a:ext cx="360363" cy="360363"/>
          </a:xfrm>
          <a:prstGeom prst="actionButtonBackPrevious">
            <a:avLst/>
          </a:prstGeom>
          <a:solidFill>
            <a:srgbClr val="66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341" name="AutoShape 5">
            <a:hlinkClick r:id="rId8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604250" y="6237288"/>
            <a:ext cx="360363" cy="333375"/>
          </a:xfrm>
          <a:prstGeom prst="actionButtonReturn">
            <a:avLst/>
          </a:prstGeom>
          <a:solidFill>
            <a:srgbClr val="66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ransition spd="med" advClick="0">
    <p:plus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4"/>
          <p:cNvGraphicFramePr>
            <a:graphicFrameLocks noChangeAspect="1"/>
          </p:cNvGraphicFramePr>
          <p:nvPr/>
        </p:nvGraphicFramePr>
        <p:xfrm>
          <a:off x="0" y="3357563"/>
          <a:ext cx="3492500" cy="350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Точечный рисунок" r:id="rId4" imgW="2505425" imgH="2553056" progId="Paint.Picture">
                  <p:embed/>
                </p:oleObj>
              </mc:Choice>
              <mc:Fallback>
                <p:oleObj name="Точечный рисунок" r:id="rId4" imgW="2505425" imgH="2553056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357563"/>
                        <a:ext cx="3492500" cy="3500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637498" y="765175"/>
            <a:ext cx="749910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uk-UA" sz="2400" b="1" dirty="0" err="1" smtClean="0">
                <a:solidFill>
                  <a:srgbClr val="FF0000"/>
                </a:solidFill>
              </a:rPr>
              <a:t>Сферой</a:t>
            </a:r>
            <a:r>
              <a:rPr lang="ru-RU" sz="2400" b="1" dirty="0" smtClean="0">
                <a:solidFill>
                  <a:srgbClr val="66FF66"/>
                </a:solidFill>
              </a:rPr>
              <a:t> называется тело, состоящее</a:t>
            </a:r>
          </a:p>
          <a:p>
            <a:pPr algn="ctr"/>
            <a:r>
              <a:rPr lang="ru-RU" sz="2400" b="1" dirty="0" smtClean="0">
                <a:solidFill>
                  <a:srgbClr val="66FF66"/>
                </a:solidFill>
              </a:rPr>
              <a:t>из </a:t>
            </a:r>
            <a:r>
              <a:rPr lang="ru-RU" sz="2400" b="1" dirty="0" smtClean="0">
                <a:solidFill>
                  <a:srgbClr val="66FF66"/>
                </a:solidFill>
              </a:rPr>
              <a:t>всех точек пространства, расположенных на</a:t>
            </a:r>
          </a:p>
          <a:p>
            <a:pPr algn="ctr"/>
            <a:r>
              <a:rPr lang="ru-RU" sz="2400" b="1" dirty="0" smtClean="0">
                <a:solidFill>
                  <a:srgbClr val="66FF66"/>
                </a:solidFill>
              </a:rPr>
              <a:t>расстоянии, не больше </a:t>
            </a:r>
            <a:r>
              <a:rPr lang="ru-RU" sz="2400" b="1" dirty="0" smtClean="0">
                <a:solidFill>
                  <a:srgbClr val="66FF66"/>
                </a:solidFill>
              </a:rPr>
              <a:t>данного </a:t>
            </a:r>
            <a:r>
              <a:rPr lang="ru-RU" sz="2400" b="1" dirty="0" smtClean="0">
                <a:solidFill>
                  <a:srgbClr val="66FF66"/>
                </a:solidFill>
              </a:rPr>
              <a:t>(R) от данной</a:t>
            </a:r>
          </a:p>
          <a:p>
            <a:pPr algn="ctr"/>
            <a:r>
              <a:rPr lang="ru-RU" sz="2400" b="1" dirty="0" smtClean="0">
                <a:solidFill>
                  <a:srgbClr val="66FF66"/>
                </a:solidFill>
              </a:rPr>
              <a:t>точки (О)</a:t>
            </a:r>
          </a:p>
          <a:p>
            <a:pPr algn="ctr"/>
            <a:endParaRPr lang="ru-RU" sz="2400" b="1" dirty="0">
              <a:solidFill>
                <a:srgbClr val="66FF66"/>
              </a:solidFill>
            </a:endParaRP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0" y="2492896"/>
            <a:ext cx="40124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uk-UA" sz="2400" b="1" dirty="0">
                <a:solidFill>
                  <a:srgbClr val="66FF66"/>
                </a:solidFill>
              </a:rPr>
              <a:t>ОА, ОВ </a:t>
            </a:r>
            <a:r>
              <a:rPr lang="uk-UA" sz="2400" b="1" dirty="0" err="1" smtClean="0">
                <a:solidFill>
                  <a:srgbClr val="66FF66"/>
                </a:solidFill>
              </a:rPr>
              <a:t>–</a:t>
            </a:r>
            <a:r>
              <a:rPr lang="uk-UA" sz="2400" b="1" dirty="0" err="1" smtClean="0">
                <a:solidFill>
                  <a:srgbClr val="FF0000"/>
                </a:solidFill>
              </a:rPr>
              <a:t>радиусы</a:t>
            </a:r>
            <a:r>
              <a:rPr lang="uk-UA" sz="2400" b="1" dirty="0" smtClean="0">
                <a:solidFill>
                  <a:srgbClr val="FF0000"/>
                </a:solidFill>
              </a:rPr>
              <a:t> </a:t>
            </a:r>
            <a:r>
              <a:rPr lang="uk-UA" sz="2400" b="1" dirty="0" err="1" smtClean="0">
                <a:solidFill>
                  <a:srgbClr val="FF0000"/>
                </a:solidFill>
              </a:rPr>
              <a:t>сферы</a:t>
            </a:r>
            <a:endParaRPr lang="ru-RU" sz="2400" b="1" dirty="0">
              <a:solidFill>
                <a:srgbClr val="FF0000"/>
              </a:solidFill>
            </a:endParaRPr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4211960" y="2492896"/>
            <a:ext cx="47307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uk-UA" sz="2400" b="1" dirty="0">
                <a:solidFill>
                  <a:srgbClr val="66FF66"/>
                </a:solidFill>
              </a:rPr>
              <a:t>ОО</a:t>
            </a:r>
            <a:r>
              <a:rPr lang="uk-UA" sz="1400" b="1" dirty="0">
                <a:solidFill>
                  <a:srgbClr val="66FF66"/>
                </a:solidFill>
              </a:rPr>
              <a:t>1 </a:t>
            </a:r>
            <a:r>
              <a:rPr lang="uk-UA" b="1" dirty="0">
                <a:solidFill>
                  <a:srgbClr val="66FF66"/>
                </a:solidFill>
              </a:rPr>
              <a:t>– </a:t>
            </a:r>
            <a:r>
              <a:rPr lang="ru-RU" sz="2400" b="1" dirty="0" smtClean="0">
                <a:solidFill>
                  <a:srgbClr val="FF0000"/>
                </a:solidFill>
              </a:rPr>
              <a:t>расстояние от центра сферы к секущей плоскости</a:t>
            </a:r>
            <a:endParaRPr lang="ru-RU" b="1" dirty="0">
              <a:solidFill>
                <a:srgbClr val="66FF66"/>
              </a:solidFill>
            </a:endParaRP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3675599" y="5805488"/>
            <a:ext cx="527894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uk-UA" sz="2400" b="1" dirty="0" smtClean="0">
                <a:solidFill>
                  <a:srgbClr val="66FF66"/>
                </a:solidFill>
              </a:rPr>
              <a:t>Сфера</a:t>
            </a:r>
            <a:r>
              <a:rPr lang="ru-RU" sz="2400" b="1" dirty="0" smtClean="0">
                <a:solidFill>
                  <a:srgbClr val="66FF66"/>
                </a:solidFill>
              </a:rPr>
              <a:t> образуется при вращении</a:t>
            </a:r>
          </a:p>
          <a:p>
            <a:pPr algn="ctr"/>
            <a:r>
              <a:rPr lang="ru-RU" sz="2400" b="1" dirty="0" smtClean="0">
                <a:solidFill>
                  <a:srgbClr val="66FF66"/>
                </a:solidFill>
              </a:rPr>
              <a:t>полукруга </a:t>
            </a:r>
            <a:r>
              <a:rPr lang="ru-RU" sz="2400" b="1" dirty="0" smtClean="0">
                <a:solidFill>
                  <a:srgbClr val="66FF66"/>
                </a:solidFill>
              </a:rPr>
              <a:t>вокруг его диаметра</a:t>
            </a:r>
            <a:endParaRPr lang="uk-UA" sz="2400" b="1" dirty="0">
              <a:solidFill>
                <a:srgbClr val="66FF66"/>
              </a:solidFill>
            </a:endParaRPr>
          </a:p>
        </p:txBody>
      </p:sp>
      <p:sp>
        <p:nvSpPr>
          <p:cNvPr id="6152" name="AutoShape 8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04250" y="188913"/>
            <a:ext cx="360363" cy="333375"/>
          </a:xfrm>
          <a:prstGeom prst="actionButtonForwardNex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ransition spd="med" advClick="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/>
      <p:bldP spid="4101" grpId="0"/>
      <p:bldP spid="410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349918" y="495300"/>
            <a:ext cx="8699754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uk-UA" sz="2400" b="1" dirty="0" err="1" smtClean="0">
                <a:solidFill>
                  <a:srgbClr val="FF0000"/>
                </a:solidFill>
              </a:rPr>
              <a:t>Сферой</a:t>
            </a:r>
            <a:r>
              <a:rPr lang="uk-UA" sz="2400" b="1" dirty="0" smtClean="0">
                <a:solidFill>
                  <a:srgbClr val="FF0000"/>
                </a:solidFill>
              </a:rPr>
              <a:t> </a:t>
            </a:r>
            <a:r>
              <a:rPr lang="ru-RU" sz="2400" b="1" dirty="0" smtClean="0">
                <a:solidFill>
                  <a:srgbClr val="0066FF"/>
                </a:solidFill>
              </a:rPr>
              <a:t>называется</a:t>
            </a:r>
          </a:p>
          <a:p>
            <a:pPr algn="ctr"/>
            <a:r>
              <a:rPr lang="ru-RU" sz="2400" b="1" dirty="0" smtClean="0">
                <a:solidFill>
                  <a:srgbClr val="0066FF"/>
                </a:solidFill>
              </a:rPr>
              <a:t>  поверхность, состоящая</a:t>
            </a:r>
          </a:p>
          <a:p>
            <a:pPr algn="ctr"/>
            <a:r>
              <a:rPr lang="ru-RU" sz="2400" b="1" dirty="0" smtClean="0">
                <a:solidFill>
                  <a:srgbClr val="0066FF"/>
                </a:solidFill>
              </a:rPr>
              <a:t>из </a:t>
            </a:r>
            <a:r>
              <a:rPr lang="ru-RU" sz="2400" b="1" dirty="0" smtClean="0">
                <a:solidFill>
                  <a:srgbClr val="0066FF"/>
                </a:solidFill>
              </a:rPr>
              <a:t>всех точек пространства, расположенных на </a:t>
            </a:r>
            <a:r>
              <a:rPr lang="ru-RU" sz="2400" b="1" dirty="0" smtClean="0">
                <a:solidFill>
                  <a:srgbClr val="0066FF"/>
                </a:solidFill>
              </a:rPr>
              <a:t>данном</a:t>
            </a:r>
            <a:endParaRPr lang="ru-RU" sz="2400" b="1" dirty="0" smtClean="0">
              <a:solidFill>
                <a:srgbClr val="0066FF"/>
              </a:solidFill>
            </a:endParaRPr>
          </a:p>
          <a:p>
            <a:pPr algn="ctr"/>
            <a:r>
              <a:rPr lang="ru-RU" sz="2400" b="1" dirty="0" smtClean="0">
                <a:solidFill>
                  <a:srgbClr val="0066FF"/>
                </a:solidFill>
              </a:rPr>
              <a:t>расстоянии от данной точки</a:t>
            </a:r>
            <a:endParaRPr lang="ru-RU" sz="2400" b="1" dirty="0">
              <a:solidFill>
                <a:srgbClr val="0066FF"/>
              </a:solidFill>
            </a:endParaRPr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468313" y="3141663"/>
            <a:ext cx="2865437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400" b="1" dirty="0" smtClean="0">
                <a:solidFill>
                  <a:srgbClr val="0066FF"/>
                </a:solidFill>
              </a:rPr>
              <a:t>Сфера образуется при вращении полукруга вокруг его диаметра</a:t>
            </a:r>
            <a:endParaRPr lang="ru-RU" sz="2400" b="1" dirty="0">
              <a:solidFill>
                <a:srgbClr val="0066FF"/>
              </a:solidFill>
            </a:endParaRPr>
          </a:p>
        </p:txBody>
      </p:sp>
      <p:sp useBgFill="1">
        <p:nvSpPr>
          <p:cNvPr id="15364" name="AutoShape 4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532813" y="5949950"/>
            <a:ext cx="360362" cy="358775"/>
          </a:xfrm>
          <a:prstGeom prst="actionButtonBackPrevious">
            <a:avLst/>
          </a:prstGeom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 useBgFill="1">
        <p:nvSpPr>
          <p:cNvPr id="15365" name="AutoShape 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32813" y="6308725"/>
            <a:ext cx="360362" cy="333375"/>
          </a:xfrm>
          <a:prstGeom prst="actionButtonForwardNext">
            <a:avLst/>
          </a:prstGeom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ransition spd="med" advClick="0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/>
      <p:bldP spid="2457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Группа 2"/>
          <p:cNvGrpSpPr>
            <a:grpSpLocks/>
          </p:cNvGrpSpPr>
          <p:nvPr/>
        </p:nvGrpSpPr>
        <p:grpSpPr bwMode="auto">
          <a:xfrm>
            <a:off x="0" y="0"/>
            <a:ext cx="4572000" cy="3429000"/>
            <a:chOff x="-1" y="0"/>
            <a:chExt cx="4572001" cy="3429000"/>
          </a:xfrm>
        </p:grpSpPr>
        <p:sp>
          <p:nvSpPr>
            <p:cNvPr id="4" name="Прямоугольник с одним скругленным углом 3"/>
            <p:cNvSpPr/>
            <p:nvPr/>
          </p:nvSpPr>
          <p:spPr>
            <a:xfrm rot="16200000">
              <a:off x="571500" y="-571500"/>
              <a:ext cx="3429000" cy="4572000"/>
            </a:xfrm>
            <a:prstGeom prst="round1Rect">
              <a:avLst/>
            </a:prstGeom>
            <a:blipFill rotWithShape="0">
              <a:blip r:embed="rId2" cstate="print"/>
              <a:stretch>
                <a:fillRect/>
              </a:stretch>
            </a:blipFill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5" name="Прямоугольник 4"/>
            <p:cNvSpPr/>
            <p:nvPr/>
          </p:nvSpPr>
          <p:spPr>
            <a:xfrm rot="21600000">
              <a:off x="-1" y="0"/>
              <a:ext cx="4572001" cy="25717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412496" tIns="412496" rIns="412496" bIns="412496" spcCol="1270" anchor="ctr"/>
            <a:lstStyle/>
            <a:p>
              <a:pPr algn="ctr" defTabSz="257810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5800" dirty="0">
                  <a:solidFill>
                    <a:srgbClr val="FFFF00"/>
                  </a:solidFill>
                </a:rPr>
                <a:t>S</a:t>
              </a:r>
              <a:r>
                <a:rPr lang="ru-RU" sz="5800" baseline="-25000" dirty="0">
                  <a:solidFill>
                    <a:srgbClr val="FFFF00"/>
                  </a:solidFill>
                </a:rPr>
                <a:t>сфери </a:t>
              </a:r>
              <a:r>
                <a:rPr lang="ru-RU" sz="5800" dirty="0">
                  <a:solidFill>
                    <a:srgbClr val="FFFF00"/>
                  </a:solidFill>
                </a:rPr>
                <a:t>= 4π</a:t>
              </a:r>
              <a:r>
                <a:rPr lang="en-US" sz="5800" dirty="0">
                  <a:solidFill>
                    <a:srgbClr val="FFFF00"/>
                  </a:solidFill>
                </a:rPr>
                <a:t>R</a:t>
              </a:r>
              <a:r>
                <a:rPr lang="en-US" sz="5800" baseline="30000" dirty="0">
                  <a:solidFill>
                    <a:srgbClr val="FFFF00"/>
                  </a:solidFill>
                </a:rPr>
                <a:t>2</a:t>
              </a:r>
              <a:endParaRPr lang="ru-RU" sz="58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16387" name="Группа 5"/>
          <p:cNvGrpSpPr>
            <a:grpSpLocks/>
          </p:cNvGrpSpPr>
          <p:nvPr/>
        </p:nvGrpSpPr>
        <p:grpSpPr bwMode="auto">
          <a:xfrm>
            <a:off x="4572000" y="0"/>
            <a:ext cx="4572000" cy="3429000"/>
            <a:chOff x="3428992" y="-1785926"/>
            <a:chExt cx="4572000" cy="3429000"/>
          </a:xfrm>
        </p:grpSpPr>
        <p:sp>
          <p:nvSpPr>
            <p:cNvPr id="7" name="Прямоугольник с одним скругленным углом 6"/>
            <p:cNvSpPr/>
            <p:nvPr/>
          </p:nvSpPr>
          <p:spPr>
            <a:xfrm>
              <a:off x="3428992" y="-1785926"/>
              <a:ext cx="4572000" cy="3429000"/>
            </a:xfrm>
            <a:prstGeom prst="round1Rect">
              <a:avLst/>
            </a:prstGeom>
            <a:blipFill rotWithShape="0">
              <a:blip r:embed="rId3" cstate="print"/>
              <a:stretch>
                <a:fillRect/>
              </a:stretch>
            </a:blipFill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8" name="Прямоугольник 7"/>
            <p:cNvSpPr/>
            <p:nvPr/>
          </p:nvSpPr>
          <p:spPr>
            <a:xfrm>
              <a:off x="3428992" y="-1785926"/>
              <a:ext cx="4572000" cy="25717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412496" tIns="412496" rIns="412496" bIns="412496" spcCol="1270" anchor="ctr"/>
            <a:lstStyle/>
            <a:p>
              <a:pPr algn="ctr" defTabSz="257810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ru-RU" sz="5800" i="1" dirty="0">
                <a:solidFill>
                  <a:srgbClr val="66FFCC"/>
                </a:solidFill>
              </a:endParaRPr>
            </a:p>
          </p:txBody>
        </p:sp>
      </p:grpSp>
      <p:grpSp>
        <p:nvGrpSpPr>
          <p:cNvPr id="16388" name="Группа 11"/>
          <p:cNvGrpSpPr>
            <a:grpSpLocks/>
          </p:cNvGrpSpPr>
          <p:nvPr/>
        </p:nvGrpSpPr>
        <p:grpSpPr bwMode="auto">
          <a:xfrm>
            <a:off x="0" y="3429000"/>
            <a:ext cx="4572000" cy="3429000"/>
            <a:chOff x="0" y="3429000"/>
            <a:chExt cx="4572000" cy="3429000"/>
          </a:xfrm>
        </p:grpSpPr>
        <p:sp>
          <p:nvSpPr>
            <p:cNvPr id="13" name="Прямоугольник с одним скругленным углом 12"/>
            <p:cNvSpPr/>
            <p:nvPr/>
          </p:nvSpPr>
          <p:spPr>
            <a:xfrm rot="10800000">
              <a:off x="0" y="3429000"/>
              <a:ext cx="4572000" cy="3429000"/>
            </a:xfrm>
            <a:prstGeom prst="round1Rect">
              <a:avLst/>
            </a:prstGeom>
            <a:blipFill rotWithShape="0">
              <a:blip r:embed="rId3" cstate="print"/>
              <a:stretch>
                <a:fillRect/>
              </a:stretch>
            </a:blipFill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4" name="Прямоугольник 13"/>
            <p:cNvSpPr/>
            <p:nvPr/>
          </p:nvSpPr>
          <p:spPr>
            <a:xfrm rot="21600000">
              <a:off x="0" y="4286250"/>
              <a:ext cx="4572000" cy="25717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412496" tIns="412496" rIns="412496" bIns="412496" spcCol="1270" anchor="ctr"/>
            <a:lstStyle/>
            <a:p>
              <a:pPr algn="ctr" defTabSz="257810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ru-RU" sz="5800" dirty="0">
                <a:solidFill>
                  <a:srgbClr val="66FFCC"/>
                </a:solidFill>
              </a:endParaRPr>
            </a:p>
          </p:txBody>
        </p:sp>
      </p:grpSp>
      <p:grpSp>
        <p:nvGrpSpPr>
          <p:cNvPr id="16389" name="Группа 14"/>
          <p:cNvGrpSpPr>
            <a:grpSpLocks/>
          </p:cNvGrpSpPr>
          <p:nvPr/>
        </p:nvGrpSpPr>
        <p:grpSpPr bwMode="auto">
          <a:xfrm>
            <a:off x="4572000" y="3429000"/>
            <a:ext cx="4572000" cy="3429000"/>
            <a:chOff x="4572000" y="3429000"/>
            <a:chExt cx="4572000" cy="3429000"/>
          </a:xfrm>
        </p:grpSpPr>
        <p:sp>
          <p:nvSpPr>
            <p:cNvPr id="16" name="Прямоугольник с одним скругленным углом 15"/>
            <p:cNvSpPr/>
            <p:nvPr/>
          </p:nvSpPr>
          <p:spPr>
            <a:xfrm rot="5400000">
              <a:off x="5143500" y="2857500"/>
              <a:ext cx="3429000" cy="4572000"/>
            </a:xfrm>
            <a:prstGeom prst="round1Rect">
              <a:avLst/>
            </a:prstGeom>
            <a:blipFill rotWithShape="0">
              <a:blip r:embed="rId2" cstate="print"/>
              <a:stretch>
                <a:fillRect/>
              </a:stretch>
            </a:blipFill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7" name="Прямоугольник 16"/>
            <p:cNvSpPr/>
            <p:nvPr/>
          </p:nvSpPr>
          <p:spPr>
            <a:xfrm>
              <a:off x="4572000" y="4286250"/>
              <a:ext cx="4572000" cy="25717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384048" tIns="384048" rIns="384048" bIns="384048" spcCol="1270" anchor="ctr"/>
            <a:lstStyle/>
            <a:p>
              <a:pPr algn="ctr" defTabSz="240030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sz="5400" baseline="-25000" dirty="0">
                  <a:solidFill>
                    <a:srgbClr val="FFFF00"/>
                  </a:solidFill>
                </a:rPr>
                <a:t> </a:t>
              </a:r>
              <a:r>
                <a:rPr lang="uk-UA" sz="5400" baseline="-25000" dirty="0">
                  <a:solidFill>
                    <a:srgbClr val="FFFF00"/>
                  </a:solidFill>
                </a:rPr>
                <a:t>             </a:t>
              </a:r>
              <a:r>
                <a:rPr lang="ru-RU" sz="5400" dirty="0">
                  <a:solidFill>
                    <a:srgbClr val="FFFF00"/>
                  </a:solidFill>
                </a:rPr>
                <a:t>= </a:t>
              </a:r>
              <a:r>
                <a:rPr lang="en-US" sz="5400" dirty="0">
                  <a:solidFill>
                    <a:srgbClr val="FFFF00"/>
                  </a:solidFill>
                </a:rPr>
                <a:t>   </a:t>
              </a:r>
              <a:r>
                <a:rPr lang="ru-RU" sz="5400" dirty="0">
                  <a:solidFill>
                    <a:srgbClr val="FFFF00"/>
                  </a:solidFill>
                </a:rPr>
                <a:t>π</a:t>
              </a:r>
              <a:r>
                <a:rPr lang="en-US" sz="5400" dirty="0">
                  <a:solidFill>
                    <a:srgbClr val="FFFF00"/>
                  </a:solidFill>
                </a:rPr>
                <a:t>R</a:t>
              </a:r>
              <a:r>
                <a:rPr lang="uk-UA" sz="5400" baseline="30000" dirty="0">
                  <a:solidFill>
                    <a:srgbClr val="FFFF00"/>
                  </a:solidFill>
                </a:rPr>
                <a:t>3</a:t>
              </a:r>
              <a:endParaRPr lang="ru-RU" sz="5400" dirty="0">
                <a:solidFill>
                  <a:srgbClr val="FFFF00"/>
                </a:solidFill>
              </a:endParaRPr>
            </a:p>
          </p:txBody>
        </p:sp>
      </p:grpSp>
      <p:sp>
        <p:nvSpPr>
          <p:cNvPr id="16390" name="Прямоугольник 25"/>
          <p:cNvSpPr>
            <a:spLocks noChangeArrowheads="1"/>
          </p:cNvSpPr>
          <p:nvPr/>
        </p:nvSpPr>
        <p:spPr bwMode="auto">
          <a:xfrm>
            <a:off x="4857750" y="5072063"/>
            <a:ext cx="21494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5400">
                <a:solidFill>
                  <a:srgbClr val="FFFF00"/>
                </a:solidFill>
                <a:latin typeface="Calibri" pitchFamily="34" charset="0"/>
              </a:rPr>
              <a:t>V</a:t>
            </a:r>
            <a:r>
              <a:rPr lang="en-US" sz="5400" baseline="-25000">
                <a:solidFill>
                  <a:srgbClr val="FFFF00"/>
                </a:solidFill>
                <a:latin typeface="Calibri" pitchFamily="34" charset="0"/>
              </a:rPr>
              <a:t>кулі=</a:t>
            </a:r>
            <a:r>
              <a:rPr lang="uk-UA" sz="5400" baseline="-25000">
                <a:solidFill>
                  <a:srgbClr val="FFFF00"/>
                </a:solidFill>
                <a:latin typeface="Calibri" pitchFamily="34" charset="0"/>
              </a:rPr>
              <a:t>  </a:t>
            </a:r>
            <a:r>
              <a:rPr lang="en-US" sz="5400">
                <a:solidFill>
                  <a:srgbClr val="FFFF00"/>
                </a:solidFill>
                <a:latin typeface="Calibri" pitchFamily="34" charset="0"/>
              </a:rPr>
              <a:t> </a:t>
            </a:r>
            <a:endParaRPr lang="ru-RU" sz="5400">
              <a:solidFill>
                <a:srgbClr val="FFFF00"/>
              </a:solidFill>
              <a:latin typeface="Calibri" pitchFamily="34" charset="0"/>
            </a:endParaRPr>
          </a:p>
        </p:txBody>
      </p:sp>
      <p:pic>
        <p:nvPicPr>
          <p:cNvPr id="16391" name="Picture 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92950" y="5013325"/>
            <a:ext cx="357188" cy="121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392" name="Группа 18"/>
          <p:cNvGrpSpPr>
            <a:grpSpLocks/>
          </p:cNvGrpSpPr>
          <p:nvPr/>
        </p:nvGrpSpPr>
        <p:grpSpPr bwMode="auto">
          <a:xfrm>
            <a:off x="1000125" y="2571750"/>
            <a:ext cx="7143750" cy="1714500"/>
            <a:chOff x="1000092" y="2571750"/>
            <a:chExt cx="7143814" cy="1714500"/>
          </a:xfrm>
        </p:grpSpPr>
        <p:sp>
          <p:nvSpPr>
            <p:cNvPr id="20" name="Скругленный прямоугольник 19"/>
            <p:cNvSpPr/>
            <p:nvPr/>
          </p:nvSpPr>
          <p:spPr>
            <a:xfrm>
              <a:off x="1000092" y="2571750"/>
              <a:ext cx="7143814" cy="1714500"/>
            </a:xfrm>
            <a:prstGeom prst="roundRect">
              <a:avLst/>
            </a:prstGeom>
            <a:gradFill flip="none" rotWithShape="1">
              <a:gsLst>
                <a:gs pos="0">
                  <a:srgbClr val="CCCCFF"/>
                </a:gs>
                <a:gs pos="17999">
                  <a:srgbClr val="99CCFF"/>
                </a:gs>
                <a:gs pos="36000">
                  <a:srgbClr val="9966FF"/>
                </a:gs>
                <a:gs pos="61000">
                  <a:srgbClr val="CC99FF"/>
                </a:gs>
                <a:gs pos="82001">
                  <a:srgbClr val="99CCFF"/>
                </a:gs>
                <a:gs pos="100000">
                  <a:srgbClr val="CCCCFF"/>
                </a:gs>
              </a:gsLst>
              <a:lin ang="5400000" scaled="0"/>
              <a:tileRect r="-100000" b="-100000"/>
            </a:gradFill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Скругленный прямоугольник 4"/>
            <p:cNvSpPr/>
            <p:nvPr/>
          </p:nvSpPr>
          <p:spPr>
            <a:xfrm>
              <a:off x="1083787" y="2655445"/>
              <a:ext cx="6976424" cy="15471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220980" tIns="220980" rIns="220980" bIns="220980" spcCol="1270" anchor="ctr"/>
            <a:lstStyle/>
            <a:p>
              <a:pPr algn="ctr" defTabSz="2578100" fontAlgn="auto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uk-UA" sz="58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rgbClr val="A3279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ОСНОВНЫЕ ФОРМУЛЫ</a:t>
              </a:r>
              <a:endParaRPr lang="ru-RU" sz="5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A3279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16393" name="AutoShape 31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604250" y="5876925"/>
            <a:ext cx="360363" cy="360363"/>
          </a:xfrm>
          <a:prstGeom prst="actionButtonBackPrevious">
            <a:avLst/>
          </a:prstGeom>
          <a:solidFill>
            <a:srgbClr val="66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6394" name="AutoShape 32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604250" y="6237288"/>
            <a:ext cx="360363" cy="333375"/>
          </a:xfrm>
          <a:prstGeom prst="actionButtonReturn">
            <a:avLst/>
          </a:prstGeom>
          <a:solidFill>
            <a:srgbClr val="66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ransition spd="med" advClick="0">
    <p:plus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Управляющая кнопка: настраиваемая 3">
            <a:hlinkClick r:id="" action="ppaction://hlinkshowjump?jump=nextslide" highlightClick="1"/>
          </p:cNvPr>
          <p:cNvSpPr/>
          <p:nvPr/>
        </p:nvSpPr>
        <p:spPr>
          <a:xfrm>
            <a:off x="571472" y="1105608"/>
            <a:ext cx="2071702" cy="539754"/>
          </a:xfrm>
          <a:prstGeom prst="actionButtonBlank">
            <a:avLst/>
          </a:prstGeom>
          <a:solidFill>
            <a:schemeClr val="accent3">
              <a:lumMod val="7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rgbClr val="FFFFFF"/>
              </a:solidFill>
            </a:endParaRPr>
          </a:p>
          <a:p>
            <a:pPr algn="ctr">
              <a:defRPr/>
            </a:pPr>
            <a:endParaRPr lang="ru-RU" b="1">
              <a:solidFill>
                <a:srgbClr val="002060"/>
              </a:solidFill>
              <a:latin typeface="Arial Black" pitchFamily="34" charset="0"/>
            </a:endParaRPr>
          </a:p>
          <a:p>
            <a:pPr algn="ctr"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6" name="Блок-схема: процесс 5">
            <a:hlinkClick r:id="" action="ppaction://hlinkshowjump?jump=nextslide"/>
          </p:cNvPr>
          <p:cNvSpPr/>
          <p:nvPr/>
        </p:nvSpPr>
        <p:spPr>
          <a:xfrm>
            <a:off x="863571" y="4972060"/>
            <a:ext cx="2214578" cy="571504"/>
          </a:xfrm>
          <a:prstGeom prst="flowChartProcess">
            <a:avLst/>
          </a:prstGeom>
          <a:solidFill>
            <a:schemeClr val="accent3">
              <a:lumMod val="7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b="1">
              <a:solidFill>
                <a:srgbClr val="002060"/>
              </a:solidFill>
              <a:latin typeface="Arial Black" pitchFamily="34" charset="0"/>
            </a:endParaRPr>
          </a:p>
        </p:txBody>
      </p:sp>
      <p:sp>
        <p:nvSpPr>
          <p:cNvPr id="11272" name="AutoShape 12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539750" y="1052513"/>
            <a:ext cx="2160588" cy="647700"/>
          </a:xfrm>
          <a:prstGeom prst="actionButtonBlank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uk-UA" b="1" dirty="0">
                <a:solidFill>
                  <a:srgbClr val="000099"/>
                </a:solidFill>
                <a:latin typeface="Arial Black" pitchFamily="34" charset="0"/>
              </a:rPr>
              <a:t>    </a:t>
            </a:r>
            <a:r>
              <a:rPr lang="uk-UA" b="1" dirty="0" err="1" smtClean="0">
                <a:solidFill>
                  <a:srgbClr val="000066"/>
                </a:solidFill>
                <a:latin typeface="Arial Black" pitchFamily="34" charset="0"/>
              </a:rPr>
              <a:t>Цилиндр</a:t>
            </a:r>
            <a:endParaRPr lang="ru-RU" b="1" dirty="0">
              <a:solidFill>
                <a:srgbClr val="000066"/>
              </a:solidFill>
              <a:latin typeface="Arial Black" pitchFamily="34" charset="0"/>
            </a:endParaRPr>
          </a:p>
        </p:txBody>
      </p:sp>
      <p:sp>
        <p:nvSpPr>
          <p:cNvPr id="2" name="Управляющая кнопка: настраиваемая 3">
            <a:hlinkClick r:id="" action="ppaction://hlinkshowjump?jump=nextslide" highlightClick="1"/>
          </p:cNvPr>
          <p:cNvSpPr/>
          <p:nvPr/>
        </p:nvSpPr>
        <p:spPr>
          <a:xfrm>
            <a:off x="573459" y="3157731"/>
            <a:ext cx="2088327" cy="611985"/>
          </a:xfrm>
          <a:prstGeom prst="actionButtonBlank">
            <a:avLst/>
          </a:prstGeom>
          <a:solidFill>
            <a:schemeClr val="accent3">
              <a:lumMod val="75000"/>
            </a:schemeClr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solidFill>
                <a:srgbClr val="FFFFFF"/>
              </a:solidFill>
            </a:endParaRPr>
          </a:p>
          <a:p>
            <a:pPr algn="ctr">
              <a:defRPr/>
            </a:pPr>
            <a:endParaRPr lang="ru-RU" b="1">
              <a:solidFill>
                <a:srgbClr val="002060"/>
              </a:solidFill>
              <a:latin typeface="Arial Black" pitchFamily="34" charset="0"/>
            </a:endParaRPr>
          </a:p>
          <a:p>
            <a:pPr algn="ctr">
              <a:defRPr/>
            </a:pPr>
            <a:endParaRPr lang="ru-RU">
              <a:solidFill>
                <a:srgbClr val="FFFFFF"/>
              </a:solidFill>
            </a:endParaRPr>
          </a:p>
        </p:txBody>
      </p:sp>
      <p:sp>
        <p:nvSpPr>
          <p:cNvPr id="11276" name="Rectangle 17"/>
          <p:cNvSpPr>
            <a:spLocks noChangeArrowheads="1"/>
          </p:cNvSpPr>
          <p:nvPr/>
        </p:nvSpPr>
        <p:spPr bwMode="auto">
          <a:xfrm>
            <a:off x="1116013" y="3284538"/>
            <a:ext cx="11525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>
                <a:solidFill>
                  <a:srgbClr val="002060"/>
                </a:solidFill>
                <a:latin typeface="Arial Black" pitchFamily="34" charset="0"/>
              </a:rPr>
              <a:t>Конус</a:t>
            </a:r>
          </a:p>
        </p:txBody>
      </p:sp>
      <p:sp>
        <p:nvSpPr>
          <p:cNvPr id="11277" name="AutoShape 18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27088" y="4941888"/>
            <a:ext cx="2305050" cy="647700"/>
          </a:xfrm>
          <a:prstGeom prst="actionButtonBlank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b="1" dirty="0">
                <a:solidFill>
                  <a:srgbClr val="002060"/>
                </a:solidFill>
                <a:latin typeface="Arial Black" pitchFamily="34" charset="0"/>
              </a:rPr>
              <a:t>Сфера </a:t>
            </a:r>
            <a:r>
              <a:rPr lang="ru-RU" b="1" dirty="0" smtClean="0">
                <a:solidFill>
                  <a:srgbClr val="002060"/>
                </a:solidFill>
                <a:latin typeface="Arial Black" pitchFamily="34" charset="0"/>
              </a:rPr>
              <a:t>и шар</a:t>
            </a:r>
            <a:endParaRPr lang="ru-RU" b="1" dirty="0">
              <a:solidFill>
                <a:srgbClr val="002060"/>
              </a:solidFill>
              <a:latin typeface="Arial Black" pitchFamily="34" charset="0"/>
            </a:endParaRPr>
          </a:p>
        </p:txBody>
      </p:sp>
      <p:sp>
        <p:nvSpPr>
          <p:cNvPr id="11278" name="AutoShape 19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611560" y="3140968"/>
            <a:ext cx="2305050" cy="647700"/>
          </a:xfrm>
          <a:prstGeom prst="actionButtonBlank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b="1" dirty="0">
                <a:solidFill>
                  <a:srgbClr val="000066"/>
                </a:solidFill>
                <a:latin typeface="Arial Black" pitchFamily="34" charset="0"/>
              </a:rPr>
              <a:t>Конус</a:t>
            </a:r>
          </a:p>
        </p:txBody>
      </p:sp>
      <p:sp>
        <p:nvSpPr>
          <p:cNvPr id="11279" name="AutoShape 20">
            <a:hlinkClick r:id="" action="ppaction://hlinkshowjump?jump=endshow" highlightClick="1"/>
          </p:cNvPr>
          <p:cNvSpPr>
            <a:spLocks noChangeArrowheads="1"/>
          </p:cNvSpPr>
          <p:nvPr/>
        </p:nvSpPr>
        <p:spPr bwMode="auto">
          <a:xfrm>
            <a:off x="8748713" y="6453188"/>
            <a:ext cx="395287" cy="404812"/>
          </a:xfrm>
          <a:prstGeom prst="actionButtonHome">
            <a:avLst/>
          </a:prstGeom>
          <a:solidFill>
            <a:srgbClr val="00666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ransition spd="med" advClick="0">
    <p:zoom dir="in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16"/>
          <p:cNvGraphicFramePr>
            <a:graphicFrameLocks noChangeAspect="1"/>
          </p:cNvGraphicFramePr>
          <p:nvPr/>
        </p:nvGraphicFramePr>
        <p:xfrm>
          <a:off x="2915816" y="2780928"/>
          <a:ext cx="3095625" cy="371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Точечный рисунок" r:id="rId4" imgW="2076740" imgH="2828571" progId="Paint.Picture">
                  <p:embed/>
                </p:oleObj>
              </mc:Choice>
              <mc:Fallback>
                <p:oleObj name="Точечный рисунок" r:id="rId4" imgW="2076740" imgH="2828571" progId="Paint.Picture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2780928"/>
                        <a:ext cx="3095625" cy="371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Text Box 18"/>
          <p:cNvSpPr txBox="1">
            <a:spLocks noChangeArrowheads="1"/>
          </p:cNvSpPr>
          <p:nvPr/>
        </p:nvSpPr>
        <p:spPr bwMode="auto">
          <a:xfrm>
            <a:off x="611188" y="2133600"/>
            <a:ext cx="22320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1031" name="Text Box 20"/>
          <p:cNvSpPr txBox="1">
            <a:spLocks noChangeArrowheads="1"/>
          </p:cNvSpPr>
          <p:nvPr/>
        </p:nvSpPr>
        <p:spPr bwMode="auto">
          <a:xfrm>
            <a:off x="6084888" y="3789363"/>
            <a:ext cx="2951608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400" b="1" dirty="0" smtClean="0">
                <a:solidFill>
                  <a:schemeClr val="bg2"/>
                </a:solidFill>
              </a:rPr>
              <a:t>Отрезки, соединяющие соответствующие точки кругов - </a:t>
            </a:r>
            <a:r>
              <a:rPr lang="ru-RU" sz="2400" b="1" dirty="0" smtClean="0">
                <a:solidFill>
                  <a:srgbClr val="C00000"/>
                </a:solidFill>
              </a:rPr>
              <a:t>образующие</a:t>
            </a:r>
            <a:endParaRPr lang="ru-RU" sz="2400" b="1" dirty="0">
              <a:solidFill>
                <a:srgbClr val="C00000"/>
              </a:solidFill>
            </a:endParaRPr>
          </a:p>
        </p:txBody>
      </p:sp>
      <p:sp>
        <p:nvSpPr>
          <p:cNvPr id="1032" name="Text Box 21"/>
          <p:cNvSpPr txBox="1">
            <a:spLocks noChangeArrowheads="1"/>
          </p:cNvSpPr>
          <p:nvPr/>
        </p:nvSpPr>
        <p:spPr bwMode="auto">
          <a:xfrm>
            <a:off x="250825" y="5157788"/>
            <a:ext cx="291623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uk-UA" sz="2400" b="1" dirty="0">
                <a:solidFill>
                  <a:schemeClr val="bg2"/>
                </a:solidFill>
              </a:rPr>
              <a:t>АА</a:t>
            </a:r>
            <a:r>
              <a:rPr lang="uk-UA" sz="1600" b="1" dirty="0">
                <a:solidFill>
                  <a:schemeClr val="bg2"/>
                </a:solidFill>
              </a:rPr>
              <a:t>1</a:t>
            </a:r>
            <a:r>
              <a:rPr lang="uk-UA" sz="2400" b="1" dirty="0">
                <a:solidFill>
                  <a:schemeClr val="bg2"/>
                </a:solidFill>
              </a:rPr>
              <a:t>, ВВ</a:t>
            </a:r>
            <a:r>
              <a:rPr lang="uk-UA" sz="1600" b="1" dirty="0">
                <a:solidFill>
                  <a:schemeClr val="bg2"/>
                </a:solidFill>
              </a:rPr>
              <a:t>1</a:t>
            </a:r>
            <a:r>
              <a:rPr lang="uk-UA" sz="2400" b="1" dirty="0"/>
              <a:t> </a:t>
            </a:r>
            <a:r>
              <a:rPr lang="uk-UA" sz="2400" b="1" dirty="0" smtClean="0">
                <a:solidFill>
                  <a:schemeClr val="bg2"/>
                </a:solidFill>
              </a:rPr>
              <a:t>- </a:t>
            </a:r>
            <a:r>
              <a:rPr lang="uk-UA" sz="2400" b="1" dirty="0" err="1" smtClean="0">
                <a:solidFill>
                  <a:srgbClr val="C00000"/>
                </a:solidFill>
              </a:rPr>
              <a:t>образующие</a:t>
            </a:r>
            <a:endParaRPr lang="ru-RU" sz="2400" b="1" dirty="0">
              <a:solidFill>
                <a:srgbClr val="C00000"/>
              </a:solidFill>
            </a:endParaRPr>
          </a:p>
        </p:txBody>
      </p:sp>
      <p:sp useBgFill="1">
        <p:nvSpPr>
          <p:cNvPr id="1033" name="AutoShape 9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388350" y="6092825"/>
            <a:ext cx="504825" cy="504825"/>
          </a:xfrm>
          <a:prstGeom prst="actionButtonForwardNext">
            <a:avLst/>
          </a:prstGeom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043608" y="404664"/>
            <a:ext cx="67687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C00000"/>
                </a:solidFill>
              </a:rPr>
              <a:t>Цилиндром</a:t>
            </a:r>
            <a:r>
              <a:rPr lang="ru-RU" sz="2400" dirty="0" smtClean="0"/>
              <a:t> </a:t>
            </a:r>
            <a:r>
              <a:rPr lang="ru-RU" sz="2400" b="1" dirty="0" smtClean="0">
                <a:solidFill>
                  <a:srgbClr val="000066"/>
                </a:solidFill>
              </a:rPr>
              <a:t>называется тело, состоящее из двух кругов, не лежащих в одной плоскости и совмещаются параллельным переносом, и всех отрезков, соединяющих соответствующие точки этих кругов</a:t>
            </a:r>
            <a:endParaRPr lang="ru-RU" sz="2400" b="1" dirty="0">
              <a:solidFill>
                <a:srgbClr val="00006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3068960"/>
            <a:ext cx="2160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rgbClr val="000066"/>
                </a:solidFill>
              </a:rPr>
              <a:t>Круги - </a:t>
            </a:r>
            <a:r>
              <a:rPr lang="ru-RU" sz="2400" b="1" dirty="0" smtClean="0">
                <a:solidFill>
                  <a:srgbClr val="C00000"/>
                </a:solidFill>
              </a:rPr>
              <a:t>основания</a:t>
            </a:r>
            <a:r>
              <a:rPr lang="ru-RU" sz="2400" b="1" dirty="0" smtClean="0">
                <a:solidFill>
                  <a:srgbClr val="000066"/>
                </a:solidFill>
              </a:rPr>
              <a:t> цилиндра</a:t>
            </a:r>
            <a:endParaRPr lang="ru-RU" sz="2400" b="1" dirty="0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 advClick="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1" grpId="0"/>
      <p:bldP spid="10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Прямоугольник 2"/>
          <p:cNvSpPr>
            <a:spLocks noChangeArrowheads="1"/>
          </p:cNvSpPr>
          <p:nvPr/>
        </p:nvSpPr>
        <p:spPr bwMode="auto">
          <a:xfrm>
            <a:off x="928688" y="2500313"/>
            <a:ext cx="771525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3600" b="1" i="1" dirty="0" smtClean="0">
                <a:solidFill>
                  <a:srgbClr val="66FFCC"/>
                </a:solidFill>
                <a:latin typeface="Calibri" pitchFamily="34" charset="0"/>
              </a:rPr>
              <a:t>Цилиндр называется </a:t>
            </a:r>
            <a:r>
              <a:rPr lang="ru-RU" sz="3600" b="1" i="1" dirty="0" smtClean="0">
                <a:solidFill>
                  <a:srgbClr val="C00000"/>
                </a:solidFill>
                <a:latin typeface="Calibri" pitchFamily="34" charset="0"/>
              </a:rPr>
              <a:t>прямым</a:t>
            </a:r>
            <a:r>
              <a:rPr lang="ru-RU" sz="3600" b="1" i="1" dirty="0" smtClean="0">
                <a:solidFill>
                  <a:srgbClr val="66FFCC"/>
                </a:solidFill>
                <a:latin typeface="Calibri" pitchFamily="34" charset="0"/>
              </a:rPr>
              <a:t>,</a:t>
            </a:r>
          </a:p>
          <a:p>
            <a:pPr algn="ctr"/>
            <a:r>
              <a:rPr lang="ru-RU" sz="3600" b="1" i="1" dirty="0" smtClean="0">
                <a:solidFill>
                  <a:srgbClr val="66FFCC"/>
                </a:solidFill>
                <a:latin typeface="Calibri" pitchFamily="34" charset="0"/>
              </a:rPr>
              <a:t>  если его образующие перпендикулярны</a:t>
            </a:r>
          </a:p>
          <a:p>
            <a:pPr algn="ctr"/>
            <a:r>
              <a:rPr lang="ru-RU" sz="3600" b="1" i="1" dirty="0" smtClean="0">
                <a:solidFill>
                  <a:srgbClr val="66FFCC"/>
                </a:solidFill>
                <a:latin typeface="Calibri" pitchFamily="34" charset="0"/>
              </a:rPr>
              <a:t>к плоскостям оснований</a:t>
            </a:r>
            <a:endParaRPr lang="uk-UA" sz="3600" b="1" i="1" dirty="0" smtClean="0">
              <a:solidFill>
                <a:srgbClr val="FF0000"/>
              </a:solidFill>
              <a:latin typeface="Calibri" pitchFamily="34" charset="0"/>
            </a:endParaRPr>
          </a:p>
        </p:txBody>
      </p:sp>
      <p:sp useBgFill="1">
        <p:nvSpPr>
          <p:cNvPr id="12291" name="AutoShape 3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604250" y="5949950"/>
            <a:ext cx="360363" cy="358775"/>
          </a:xfrm>
          <a:prstGeom prst="actionButtonBackPrevious">
            <a:avLst/>
          </a:prstGeom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 useBgFill="1">
        <p:nvSpPr>
          <p:cNvPr id="12292" name="AutoShape 4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04250" y="6308725"/>
            <a:ext cx="360363" cy="333375"/>
          </a:xfrm>
          <a:prstGeom prst="actionButtonForwardNext">
            <a:avLst/>
          </a:prstGeom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ransition spd="med" advClick="0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3D4A8"/>
            </a:gs>
            <a:gs pos="25000">
              <a:srgbClr val="21D6E0"/>
            </a:gs>
            <a:gs pos="75000">
              <a:srgbClr val="0087E6"/>
            </a:gs>
            <a:gs pos="100000">
              <a:srgbClr val="005CB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обложка геометрии 2"/>
          <p:cNvPicPr>
            <a:picLocks noChangeAspect="1" noChangeArrowheads="1"/>
          </p:cNvPicPr>
          <p:nvPr/>
        </p:nvPicPr>
        <p:blipFill>
          <a:blip r:embed="rId3" cstate="print"/>
          <a:srcRect l="1524" t="3409"/>
          <a:stretch>
            <a:fillRect/>
          </a:stretch>
        </p:blipFill>
        <p:spPr bwMode="auto">
          <a:xfrm>
            <a:off x="4787900" y="0"/>
            <a:ext cx="43561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1743075" y="2809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ru-RU"/>
          </a:p>
        </p:txBody>
      </p:sp>
      <p:sp>
        <p:nvSpPr>
          <p:cNvPr id="14340" name="WordArt 6"/>
          <p:cNvSpPr>
            <a:spLocks noChangeArrowheads="1" noChangeShapeType="1" noTextEdit="1"/>
          </p:cNvSpPr>
          <p:nvPr/>
        </p:nvSpPr>
        <p:spPr bwMode="auto">
          <a:xfrm>
            <a:off x="4932363" y="404813"/>
            <a:ext cx="3816350" cy="5048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b="1" kern="10" dirty="0" smtClean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"/>
                <a:cs typeface="Arial"/>
              </a:rPr>
              <a:t>сво</a:t>
            </a:r>
            <a:r>
              <a:rPr lang="ru-RU" sz="3600" b="1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"/>
                <a:cs typeface="Arial"/>
              </a:rPr>
              <a:t>й</a:t>
            </a:r>
          </a:p>
        </p:txBody>
      </p:sp>
      <p:sp>
        <p:nvSpPr>
          <p:cNvPr id="14341" name="WordArt 8"/>
          <p:cNvSpPr>
            <a:spLocks noChangeArrowheads="1" noChangeShapeType="1" noTextEdit="1"/>
          </p:cNvSpPr>
          <p:nvPr/>
        </p:nvSpPr>
        <p:spPr bwMode="auto">
          <a:xfrm rot="5400000">
            <a:off x="6315075" y="2982913"/>
            <a:ext cx="4392613" cy="820737"/>
          </a:xfrm>
          <a:prstGeom prst="rect">
            <a:avLst/>
          </a:prstGeom>
        </p:spPr>
        <p:txBody>
          <a:bodyPr vert="wordArt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/>
            <a:r>
              <a:rPr lang="ru-RU" sz="3600" b="1" kern="10" dirty="0" err="1" smtClean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1620000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"/>
                <a:cs typeface="Arial"/>
              </a:rPr>
              <a:t>ства</a:t>
            </a:r>
            <a:endParaRPr lang="ru-RU" sz="3600" b="1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16200000" scaled="1"/>
              </a:gradFill>
              <a:effectLst>
                <a:outerShdw dist="35921" dir="2700000" sy="50000" kx="2115830" algn="bl" rotWithShape="0">
                  <a:srgbClr val="C0C0C0">
                    <a:alpha val="79999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4342" name="Text Box 11"/>
          <p:cNvSpPr txBox="1">
            <a:spLocks noChangeArrowheads="1"/>
          </p:cNvSpPr>
          <p:nvPr/>
        </p:nvSpPr>
        <p:spPr bwMode="auto">
          <a:xfrm>
            <a:off x="0" y="260648"/>
            <a:ext cx="40322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ru-RU" sz="2400" b="1" dirty="0" smtClean="0">
                <a:solidFill>
                  <a:srgbClr val="9900FF"/>
                </a:solidFill>
              </a:rPr>
              <a:t> 1. </a:t>
            </a:r>
            <a:r>
              <a:rPr lang="ru-RU" sz="2400" b="1" dirty="0" smtClean="0">
                <a:solidFill>
                  <a:srgbClr val="9900FF"/>
                </a:solidFill>
              </a:rPr>
              <a:t>Основания </a:t>
            </a:r>
            <a:r>
              <a:rPr lang="ru-RU" sz="2400" b="1" dirty="0" smtClean="0">
                <a:solidFill>
                  <a:srgbClr val="9900FF"/>
                </a:solidFill>
              </a:rPr>
              <a:t>цилиндра равны и параллельны</a:t>
            </a:r>
            <a:r>
              <a:rPr lang="uk-UA" sz="2400" b="1" dirty="0" smtClean="0">
                <a:solidFill>
                  <a:srgbClr val="9900FF"/>
                </a:solidFill>
              </a:rPr>
              <a:t> </a:t>
            </a:r>
          </a:p>
        </p:txBody>
      </p:sp>
      <p:sp>
        <p:nvSpPr>
          <p:cNvPr id="2057" name="Text Box 12"/>
          <p:cNvSpPr txBox="1">
            <a:spLocks noChangeArrowheads="1"/>
          </p:cNvSpPr>
          <p:nvPr/>
        </p:nvSpPr>
        <p:spPr bwMode="auto">
          <a:xfrm>
            <a:off x="395288" y="1700213"/>
            <a:ext cx="39608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14344" name="Rectangle 13"/>
          <p:cNvSpPr>
            <a:spLocks noChangeArrowheads="1"/>
          </p:cNvSpPr>
          <p:nvPr/>
        </p:nvSpPr>
        <p:spPr bwMode="auto">
          <a:xfrm>
            <a:off x="179512" y="1412776"/>
            <a:ext cx="42484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uk-UA" sz="2400" b="1" dirty="0">
                <a:solidFill>
                  <a:srgbClr val="9900FF"/>
                </a:solidFill>
              </a:rPr>
              <a:t>2</a:t>
            </a:r>
            <a:r>
              <a:rPr lang="uk-UA" sz="2400" b="1" dirty="0" smtClean="0">
                <a:solidFill>
                  <a:srgbClr val="9900FF"/>
                </a:solidFill>
              </a:rPr>
              <a:t>.</a:t>
            </a:r>
            <a:r>
              <a:rPr lang="ru-RU" sz="2400" b="1" dirty="0" smtClean="0">
                <a:solidFill>
                  <a:srgbClr val="9900FF"/>
                </a:solidFill>
              </a:rPr>
              <a:t> </a:t>
            </a:r>
            <a:r>
              <a:rPr lang="ru-RU" sz="2400" b="1" dirty="0" smtClean="0">
                <a:solidFill>
                  <a:srgbClr val="9900FF"/>
                </a:solidFill>
              </a:rPr>
              <a:t>Образующие </a:t>
            </a:r>
            <a:r>
              <a:rPr lang="ru-RU" sz="2400" b="1" dirty="0" smtClean="0">
                <a:solidFill>
                  <a:srgbClr val="9900FF"/>
                </a:solidFill>
              </a:rPr>
              <a:t>цилиндра равны и параллельны</a:t>
            </a:r>
            <a:endParaRPr lang="uk-UA" sz="2400" b="1" dirty="0">
              <a:solidFill>
                <a:srgbClr val="9900FF"/>
              </a:solidFill>
            </a:endParaRPr>
          </a:p>
        </p:txBody>
      </p:sp>
      <p:sp>
        <p:nvSpPr>
          <p:cNvPr id="14345" name="Text Box 14"/>
          <p:cNvSpPr txBox="1">
            <a:spLocks noChangeArrowheads="1"/>
          </p:cNvSpPr>
          <p:nvPr/>
        </p:nvSpPr>
        <p:spPr bwMode="auto">
          <a:xfrm>
            <a:off x="179512" y="2852936"/>
            <a:ext cx="460838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9900FF"/>
                </a:solidFill>
              </a:rPr>
              <a:t> 3. Высота цилиндра (</a:t>
            </a:r>
            <a:r>
              <a:rPr lang="ru-RU" sz="2400" b="1" dirty="0" smtClean="0">
                <a:solidFill>
                  <a:srgbClr val="9900FF"/>
                </a:solidFill>
              </a:rPr>
              <a:t>расстояние между </a:t>
            </a:r>
            <a:r>
              <a:rPr lang="ru-RU" sz="2400" b="1" dirty="0" smtClean="0">
                <a:solidFill>
                  <a:srgbClr val="9900FF"/>
                </a:solidFill>
              </a:rPr>
              <a:t>плоскостями оснований)</a:t>
            </a:r>
          </a:p>
          <a:p>
            <a:r>
              <a:rPr lang="ru-RU" sz="2400" b="1" dirty="0" smtClean="0">
                <a:solidFill>
                  <a:srgbClr val="9900FF"/>
                </a:solidFill>
              </a:rPr>
              <a:t>     равен образующей</a:t>
            </a:r>
            <a:endParaRPr lang="uk-UA" sz="2400" b="1" dirty="0">
              <a:solidFill>
                <a:srgbClr val="9900FF"/>
              </a:solidFill>
            </a:endParaRPr>
          </a:p>
        </p:txBody>
      </p:sp>
      <p:sp>
        <p:nvSpPr>
          <p:cNvPr id="14346" name="Text Box 15"/>
          <p:cNvSpPr txBox="1">
            <a:spLocks noChangeArrowheads="1"/>
          </p:cNvSpPr>
          <p:nvPr/>
        </p:nvSpPr>
        <p:spPr bwMode="auto">
          <a:xfrm>
            <a:off x="0" y="5157192"/>
            <a:ext cx="455612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 dirty="0" smtClean="0">
                <a:solidFill>
                  <a:srgbClr val="9900FF"/>
                </a:solidFill>
              </a:rPr>
              <a:t>4. Цилиндр образуется при</a:t>
            </a:r>
          </a:p>
          <a:p>
            <a:r>
              <a:rPr lang="ru-RU" sz="2400" b="1" dirty="0" smtClean="0">
                <a:solidFill>
                  <a:srgbClr val="9900FF"/>
                </a:solidFill>
              </a:rPr>
              <a:t> вращении прямоугольника</a:t>
            </a:r>
          </a:p>
          <a:p>
            <a:r>
              <a:rPr lang="ru-RU" sz="2400" b="1" dirty="0" smtClean="0">
                <a:solidFill>
                  <a:srgbClr val="9900FF"/>
                </a:solidFill>
              </a:rPr>
              <a:t> вокруг его стороны как оси</a:t>
            </a:r>
            <a:endParaRPr lang="uk-UA" sz="2400" b="1" dirty="0">
              <a:solidFill>
                <a:srgbClr val="9900FF"/>
              </a:solidFill>
            </a:endParaRPr>
          </a:p>
        </p:txBody>
      </p:sp>
      <p:graphicFrame>
        <p:nvGraphicFramePr>
          <p:cNvPr id="2050" name="Object 11"/>
          <p:cNvGraphicFramePr>
            <a:graphicFrameLocks noChangeAspect="1"/>
          </p:cNvGraphicFramePr>
          <p:nvPr/>
        </p:nvGraphicFramePr>
        <p:xfrm>
          <a:off x="4824413" y="908050"/>
          <a:ext cx="3133725" cy="475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Точечный рисунок" r:id="rId4" imgW="3457143" imgH="4753639" progId="Paint.Picture">
                  <p:embed/>
                </p:oleObj>
              </mc:Choice>
              <mc:Fallback>
                <p:oleObj name="Точечный рисунок" r:id="rId4" imgW="3457143" imgH="4753639" progId="Paint.Picture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372"/>
                      <a:stretch>
                        <a:fillRect/>
                      </a:stretch>
                    </p:blipFill>
                    <p:spPr bwMode="auto">
                      <a:xfrm>
                        <a:off x="4824413" y="908050"/>
                        <a:ext cx="3133725" cy="475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1" name="AutoShape 12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604250" y="5876925"/>
            <a:ext cx="360363" cy="358775"/>
          </a:xfrm>
          <a:prstGeom prst="actionButtonBackPrevious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062" name="AutoShape 13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04250" y="6237288"/>
            <a:ext cx="360363" cy="360362"/>
          </a:xfrm>
          <a:prstGeom prst="actionButtonForwardNex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063" name="AutoShape 14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04250" y="6237288"/>
            <a:ext cx="360363" cy="360362"/>
          </a:xfrm>
          <a:prstGeom prst="actionButtonForwardNex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ransition spd="med" advClick="0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4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 animBg="1"/>
      <p:bldP spid="14341" grpId="0" animBg="1"/>
      <p:bldP spid="14342" grpId="0"/>
      <p:bldP spid="14344" grpId="0"/>
      <p:bldP spid="14345" grpId="0"/>
      <p:bldP spid="143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Схема 1"/>
          <p:cNvGraphicFramePr/>
          <p:nvPr/>
        </p:nvGraphicFramePr>
        <p:xfrm>
          <a:off x="0" y="0"/>
          <a:ext cx="9144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315" name="AutoShape 4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604250" y="5876925"/>
            <a:ext cx="360363" cy="360363"/>
          </a:xfrm>
          <a:prstGeom prst="actionButtonBackPrevious">
            <a:avLst/>
          </a:prstGeom>
          <a:solidFill>
            <a:srgbClr val="66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3316" name="AutoShape 5">
            <a:hlinkClick r:id="rId7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604250" y="6237288"/>
            <a:ext cx="360363" cy="333375"/>
          </a:xfrm>
          <a:prstGeom prst="actionButtonReturn">
            <a:avLst/>
          </a:prstGeom>
          <a:solidFill>
            <a:srgbClr val="6666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ransition spd="med" advClick="0">
    <p:plus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4"/>
          <p:cNvGraphicFramePr>
            <a:graphicFrameLocks noChangeAspect="1"/>
          </p:cNvGraphicFramePr>
          <p:nvPr/>
        </p:nvGraphicFramePr>
        <p:xfrm>
          <a:off x="0" y="0"/>
          <a:ext cx="3240088" cy="429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Точечный рисунок" r:id="rId4" imgW="2219635" imgH="2991268" progId="Paint.Picture">
                  <p:embed/>
                </p:oleObj>
              </mc:Choice>
              <mc:Fallback>
                <p:oleObj name="Точечный рисунок" r:id="rId4" imgW="2219635" imgH="2991268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240088" cy="429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Text Box 5"/>
          <p:cNvSpPr txBox="1">
            <a:spLocks noChangeArrowheads="1"/>
          </p:cNvSpPr>
          <p:nvPr/>
        </p:nvSpPr>
        <p:spPr bwMode="auto">
          <a:xfrm>
            <a:off x="3864304" y="0"/>
            <a:ext cx="5263492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C00000"/>
                </a:solidFill>
              </a:rPr>
              <a:t>Конусом</a:t>
            </a:r>
            <a:r>
              <a:rPr lang="ru-RU" sz="2400" b="1" dirty="0" smtClean="0">
                <a:solidFill>
                  <a:srgbClr val="000066"/>
                </a:solidFill>
              </a:rPr>
              <a:t> называется тело,</a:t>
            </a:r>
          </a:p>
          <a:p>
            <a:pPr algn="ctr"/>
            <a:r>
              <a:rPr lang="ru-RU" sz="2400" b="1" dirty="0" smtClean="0">
                <a:solidFill>
                  <a:srgbClr val="000066"/>
                </a:solidFill>
              </a:rPr>
              <a:t>состоит из круга - основания</a:t>
            </a:r>
          </a:p>
          <a:p>
            <a:pPr algn="ctr"/>
            <a:r>
              <a:rPr lang="ru-RU" sz="2400" b="1" dirty="0" smtClean="0">
                <a:solidFill>
                  <a:srgbClr val="000066"/>
                </a:solidFill>
              </a:rPr>
              <a:t>конуса, точки, не лежит в</a:t>
            </a:r>
          </a:p>
          <a:p>
            <a:pPr algn="ctr"/>
            <a:r>
              <a:rPr lang="ru-RU" sz="2400" b="1" dirty="0" smtClean="0">
                <a:solidFill>
                  <a:srgbClr val="000066"/>
                </a:solidFill>
              </a:rPr>
              <a:t>плоскости этого круга - вершины</a:t>
            </a:r>
          </a:p>
          <a:p>
            <a:pPr algn="ctr"/>
            <a:r>
              <a:rPr lang="ru-RU" sz="2400" b="1" dirty="0" smtClean="0">
                <a:solidFill>
                  <a:srgbClr val="000066"/>
                </a:solidFill>
              </a:rPr>
              <a:t>конуса, и всех отрезков,</a:t>
            </a:r>
          </a:p>
          <a:p>
            <a:pPr algn="ctr"/>
            <a:r>
              <a:rPr lang="ru-RU" sz="2400" b="1" dirty="0" smtClean="0">
                <a:solidFill>
                  <a:srgbClr val="000066"/>
                </a:solidFill>
              </a:rPr>
              <a:t>соединяют заданную точку с</a:t>
            </a:r>
          </a:p>
          <a:p>
            <a:pPr algn="ctr"/>
            <a:r>
              <a:rPr lang="ru-RU" sz="2400" b="1" dirty="0" smtClean="0">
                <a:solidFill>
                  <a:srgbClr val="000066"/>
                </a:solidFill>
              </a:rPr>
              <a:t>                   точками круга</a:t>
            </a:r>
            <a:endParaRPr lang="ru-RU" sz="2400" b="1" dirty="0">
              <a:solidFill>
                <a:srgbClr val="000066"/>
              </a:solidFill>
            </a:endParaRPr>
          </a:p>
        </p:txBody>
      </p:sp>
      <p:sp>
        <p:nvSpPr>
          <p:cNvPr id="2053" name="Text Box 7"/>
          <p:cNvSpPr txBox="1">
            <a:spLocks noChangeArrowheads="1"/>
          </p:cNvSpPr>
          <p:nvPr/>
        </p:nvSpPr>
        <p:spPr bwMode="auto">
          <a:xfrm>
            <a:off x="4158617" y="2852936"/>
            <a:ext cx="446392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000066"/>
                </a:solidFill>
              </a:rPr>
              <a:t>Отрезки, соединяющие</a:t>
            </a:r>
          </a:p>
          <a:p>
            <a:r>
              <a:rPr lang="ru-RU" sz="2400" b="1" dirty="0" smtClean="0">
                <a:solidFill>
                  <a:srgbClr val="000066"/>
                </a:solidFill>
              </a:rPr>
              <a:t>вершину конуса с точками</a:t>
            </a:r>
          </a:p>
          <a:p>
            <a:r>
              <a:rPr lang="ru-RU" sz="2400" b="1" dirty="0" smtClean="0">
                <a:solidFill>
                  <a:srgbClr val="000066"/>
                </a:solidFill>
              </a:rPr>
              <a:t>окружности основания, - </a:t>
            </a:r>
            <a:r>
              <a:rPr lang="ru-RU" sz="2400" b="1" dirty="0" smtClean="0">
                <a:solidFill>
                  <a:srgbClr val="C00000"/>
                </a:solidFill>
              </a:rPr>
              <a:t>образующие</a:t>
            </a:r>
            <a:endParaRPr lang="ru-RU" sz="2400" b="1" dirty="0">
              <a:solidFill>
                <a:srgbClr val="C00000"/>
              </a:solidFill>
            </a:endParaRPr>
          </a:p>
        </p:txBody>
      </p:sp>
      <p:sp>
        <p:nvSpPr>
          <p:cNvPr id="2054" name="Text Box 8"/>
          <p:cNvSpPr txBox="1">
            <a:spLocks noChangeArrowheads="1"/>
          </p:cNvSpPr>
          <p:nvPr/>
        </p:nvSpPr>
        <p:spPr bwMode="auto">
          <a:xfrm>
            <a:off x="4355976" y="5755022"/>
            <a:ext cx="45265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hlink"/>
                </a:solidFill>
              </a:rPr>
              <a:t>SA, SB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uk-UA" b="1" dirty="0">
                <a:solidFill>
                  <a:schemeClr val="hlink"/>
                </a:solidFill>
              </a:rPr>
              <a:t>–</a:t>
            </a:r>
            <a:r>
              <a:rPr lang="uk-UA" dirty="0"/>
              <a:t> </a:t>
            </a:r>
            <a:r>
              <a:rPr lang="uk-UA" sz="2400" b="1" dirty="0" err="1" smtClean="0">
                <a:solidFill>
                  <a:srgbClr val="C00000"/>
                </a:solidFill>
              </a:rPr>
              <a:t>образующие</a:t>
            </a:r>
            <a:r>
              <a:rPr lang="uk-UA" sz="2400" b="1" dirty="0" smtClean="0">
                <a:solidFill>
                  <a:srgbClr val="C00000"/>
                </a:solidFill>
              </a:rPr>
              <a:t> конуса</a:t>
            </a:r>
            <a:endParaRPr lang="ru-RU" sz="2400" b="1" dirty="0">
              <a:solidFill>
                <a:srgbClr val="C00000"/>
              </a:solidFill>
            </a:endParaRPr>
          </a:p>
        </p:txBody>
      </p:sp>
      <p:sp>
        <p:nvSpPr>
          <p:cNvPr id="2055" name="Text Box 9"/>
          <p:cNvSpPr txBox="1">
            <a:spLocks noChangeArrowheads="1"/>
          </p:cNvSpPr>
          <p:nvPr/>
        </p:nvSpPr>
        <p:spPr bwMode="auto">
          <a:xfrm>
            <a:off x="1095599" y="4581128"/>
            <a:ext cx="777703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C00000"/>
                </a:solidFill>
              </a:rPr>
              <a:t>Высотой</a:t>
            </a:r>
            <a:r>
              <a:rPr lang="ru-RU" sz="2400" b="1" dirty="0" smtClean="0">
                <a:solidFill>
                  <a:srgbClr val="000066"/>
                </a:solidFill>
              </a:rPr>
              <a:t> конуса называется перпендикуляр,</a:t>
            </a:r>
          </a:p>
          <a:p>
            <a:r>
              <a:rPr lang="ru-RU" sz="2400" b="1" dirty="0" smtClean="0">
                <a:solidFill>
                  <a:srgbClr val="000066"/>
                </a:solidFill>
              </a:rPr>
              <a:t>опущенный из его вершины на плоскость основания</a:t>
            </a:r>
            <a:endParaRPr lang="ru-RU" sz="2400" b="1" dirty="0">
              <a:solidFill>
                <a:srgbClr val="000066"/>
              </a:solidFill>
            </a:endParaRPr>
          </a:p>
        </p:txBody>
      </p:sp>
      <p:sp>
        <p:nvSpPr>
          <p:cNvPr id="2056" name="Text Box 11"/>
          <p:cNvSpPr txBox="1">
            <a:spLocks noChangeArrowheads="1"/>
          </p:cNvSpPr>
          <p:nvPr/>
        </p:nvSpPr>
        <p:spPr bwMode="auto">
          <a:xfrm>
            <a:off x="511440" y="5788542"/>
            <a:ext cx="32400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chemeClr val="hlink"/>
                </a:solidFill>
              </a:rPr>
              <a:t>SO </a:t>
            </a:r>
            <a:r>
              <a:rPr lang="uk-UA" sz="2400" b="1" dirty="0">
                <a:solidFill>
                  <a:schemeClr val="hlink"/>
                </a:solidFill>
              </a:rPr>
              <a:t>–</a:t>
            </a:r>
            <a:r>
              <a:rPr lang="uk-UA" dirty="0"/>
              <a:t> </a:t>
            </a:r>
            <a:r>
              <a:rPr lang="uk-UA" sz="2400" b="1" dirty="0" err="1" smtClean="0">
                <a:solidFill>
                  <a:srgbClr val="C00000"/>
                </a:solidFill>
              </a:rPr>
              <a:t>высота</a:t>
            </a:r>
            <a:r>
              <a:rPr lang="uk-UA" sz="2400" b="1" dirty="0" smtClean="0">
                <a:solidFill>
                  <a:srgbClr val="C00000"/>
                </a:solidFill>
              </a:rPr>
              <a:t> конуса</a:t>
            </a:r>
            <a:endParaRPr lang="ru-RU" sz="2400" b="1" dirty="0">
              <a:solidFill>
                <a:srgbClr val="C00000"/>
              </a:solidFill>
            </a:endParaRPr>
          </a:p>
        </p:txBody>
      </p:sp>
      <p:sp useBgFill="1">
        <p:nvSpPr>
          <p:cNvPr id="3081" name="AutoShape 9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04250" y="6381750"/>
            <a:ext cx="539750" cy="476250"/>
          </a:xfrm>
          <a:prstGeom prst="actionButtonForwardNext">
            <a:avLst/>
          </a:prstGeom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ransition spd="med" advClick="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2" grpId="0"/>
      <p:bldP spid="2053" grpId="0"/>
      <p:bldP spid="2054" grpId="0"/>
      <p:bldP spid="2055" grpId="0"/>
      <p:bldP spid="20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0" y="0"/>
          <a:ext cx="9144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Точечный рисунок" r:id="rId3" imgW="6268325" imgH="4133333" progId="Paint.Picture">
                  <p:embed/>
                </p:oleObj>
              </mc:Choice>
              <mc:Fallback>
                <p:oleObj name="Точечный рисунок" r:id="rId3" imgW="6268325" imgH="4133333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9" name="Text Box 5"/>
          <p:cNvSpPr txBox="1">
            <a:spLocks noChangeArrowheads="1"/>
          </p:cNvSpPr>
          <p:nvPr/>
        </p:nvSpPr>
        <p:spPr bwMode="auto">
          <a:xfrm>
            <a:off x="1455738" y="15763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ru-RU"/>
          </a:p>
        </p:txBody>
      </p:sp>
      <p:sp>
        <p:nvSpPr>
          <p:cNvPr id="3076" name="Text Box 6"/>
          <p:cNvSpPr txBox="1">
            <a:spLocks noChangeArrowheads="1"/>
          </p:cNvSpPr>
          <p:nvPr/>
        </p:nvSpPr>
        <p:spPr bwMode="auto">
          <a:xfrm>
            <a:off x="1760517" y="1285875"/>
            <a:ext cx="6332567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3600" b="1" i="1" dirty="0" smtClean="0">
                <a:solidFill>
                  <a:srgbClr val="66FF66"/>
                </a:solidFill>
                <a:latin typeface="Calibri" pitchFamily="34" charset="0"/>
              </a:rPr>
              <a:t>Конус называется </a:t>
            </a:r>
            <a:r>
              <a:rPr lang="ru-RU" sz="3600" b="1" i="1" dirty="0" smtClean="0">
                <a:solidFill>
                  <a:srgbClr val="C00000"/>
                </a:solidFill>
                <a:latin typeface="Calibri" pitchFamily="34" charset="0"/>
              </a:rPr>
              <a:t>прямым</a:t>
            </a:r>
            <a:r>
              <a:rPr lang="ru-RU" sz="3600" b="1" i="1" dirty="0" smtClean="0">
                <a:solidFill>
                  <a:srgbClr val="66FF66"/>
                </a:solidFill>
                <a:latin typeface="Calibri" pitchFamily="34" charset="0"/>
              </a:rPr>
              <a:t>,</a:t>
            </a:r>
          </a:p>
          <a:p>
            <a:pPr algn="ctr"/>
            <a:r>
              <a:rPr lang="ru-RU" sz="3600" b="1" i="1" dirty="0" smtClean="0">
                <a:solidFill>
                  <a:srgbClr val="66FF66"/>
                </a:solidFill>
                <a:latin typeface="Calibri" pitchFamily="34" charset="0"/>
              </a:rPr>
              <a:t>если прямая, соединяющая</a:t>
            </a:r>
          </a:p>
          <a:p>
            <a:pPr algn="ctr"/>
            <a:r>
              <a:rPr lang="ru-RU" sz="3600" b="1" i="1" dirty="0" smtClean="0">
                <a:solidFill>
                  <a:srgbClr val="66FF66"/>
                </a:solidFill>
                <a:latin typeface="Calibri" pitchFamily="34" charset="0"/>
              </a:rPr>
              <a:t>  вершину конуса с центром</a:t>
            </a:r>
          </a:p>
          <a:p>
            <a:pPr algn="ctr"/>
            <a:r>
              <a:rPr lang="ru-RU" sz="3600" b="1" i="1" dirty="0" smtClean="0">
                <a:solidFill>
                  <a:srgbClr val="66FF66"/>
                </a:solidFill>
                <a:latin typeface="Calibri" pitchFamily="34" charset="0"/>
              </a:rPr>
              <a:t>основания, перпендикулярна</a:t>
            </a:r>
            <a:endParaRPr lang="ru-RU" sz="3600" b="1" i="1" dirty="0" smtClean="0">
              <a:solidFill>
                <a:srgbClr val="66FF66"/>
              </a:solidFill>
              <a:latin typeface="Calibri" pitchFamily="34" charset="0"/>
            </a:endParaRPr>
          </a:p>
          <a:p>
            <a:pPr algn="ctr"/>
            <a:r>
              <a:rPr lang="ru-RU" sz="3600" b="1" i="1" dirty="0" smtClean="0">
                <a:solidFill>
                  <a:srgbClr val="66FF66"/>
                </a:solidFill>
                <a:latin typeface="Calibri" pitchFamily="34" charset="0"/>
              </a:rPr>
              <a:t>к плоскости</a:t>
            </a:r>
          </a:p>
          <a:p>
            <a:pPr algn="ctr"/>
            <a:r>
              <a:rPr lang="ru-RU" sz="3600" b="1" i="1" dirty="0" smtClean="0">
                <a:solidFill>
                  <a:srgbClr val="66FF66"/>
                </a:solidFill>
                <a:latin typeface="Calibri" pitchFamily="34" charset="0"/>
              </a:rPr>
              <a:t>основания</a:t>
            </a:r>
            <a:endParaRPr lang="ru-RU" sz="3600" b="1" i="1" dirty="0" smtClean="0">
              <a:solidFill>
                <a:srgbClr val="66FF66"/>
              </a:solidFill>
              <a:latin typeface="Calibri" pitchFamily="34" charset="0"/>
            </a:endParaRPr>
          </a:p>
          <a:p>
            <a:pPr algn="ctr"/>
            <a:endParaRPr lang="ru-RU" sz="3600" b="1" dirty="0">
              <a:solidFill>
                <a:srgbClr val="66FF66"/>
              </a:solidFill>
              <a:latin typeface="Calibri" pitchFamily="34" charset="0"/>
            </a:endParaRPr>
          </a:p>
        </p:txBody>
      </p:sp>
      <p:sp>
        <p:nvSpPr>
          <p:cNvPr id="4101" name="AutoShape 6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532813" y="5949950"/>
            <a:ext cx="360362" cy="358775"/>
          </a:xfrm>
          <a:prstGeom prst="actionButtonBackPrevious">
            <a:avLst/>
          </a:prstGeom>
          <a:solidFill>
            <a:srgbClr val="808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4102" name="AutoShape 7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32813" y="6308725"/>
            <a:ext cx="360362" cy="333375"/>
          </a:xfrm>
          <a:prstGeom prst="actionButtonForwardNext">
            <a:avLst/>
          </a:prstGeom>
          <a:solidFill>
            <a:srgbClr val="808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ransition spd="med" advClick="0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3D4A8"/>
            </a:gs>
            <a:gs pos="25000">
              <a:srgbClr val="21D6E0"/>
            </a:gs>
            <a:gs pos="75000">
              <a:srgbClr val="0087E6"/>
            </a:gs>
            <a:gs pos="100000">
              <a:srgbClr val="005CB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обложка геометрии 2"/>
          <p:cNvPicPr>
            <a:picLocks noChangeAspect="1" noChangeArrowheads="1"/>
          </p:cNvPicPr>
          <p:nvPr/>
        </p:nvPicPr>
        <p:blipFill>
          <a:blip r:embed="rId3" cstate="print"/>
          <a:srcRect l="1524" t="3409"/>
          <a:stretch>
            <a:fillRect/>
          </a:stretch>
        </p:blipFill>
        <p:spPr bwMode="auto">
          <a:xfrm>
            <a:off x="4787900" y="0"/>
            <a:ext cx="43561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WordArt 5"/>
          <p:cNvSpPr>
            <a:spLocks noChangeArrowheads="1" noChangeShapeType="1" noTextEdit="1"/>
          </p:cNvSpPr>
          <p:nvPr/>
        </p:nvSpPr>
        <p:spPr bwMode="auto">
          <a:xfrm>
            <a:off x="4932363" y="404813"/>
            <a:ext cx="3816350" cy="5048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ru-RU" sz="3600" b="1" kern="10" dirty="0" smtClean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"/>
                <a:cs typeface="Arial"/>
              </a:rPr>
              <a:t>свой</a:t>
            </a:r>
            <a:endParaRPr lang="ru-RU" sz="3600" b="1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79999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17412" name="WordArt 6"/>
          <p:cNvSpPr>
            <a:spLocks noChangeArrowheads="1" noChangeShapeType="1" noTextEdit="1"/>
          </p:cNvSpPr>
          <p:nvPr/>
        </p:nvSpPr>
        <p:spPr bwMode="auto">
          <a:xfrm rot="5400000">
            <a:off x="6315075" y="2982913"/>
            <a:ext cx="4392613" cy="820737"/>
          </a:xfrm>
          <a:prstGeom prst="rect">
            <a:avLst/>
          </a:prstGeom>
        </p:spPr>
        <p:txBody>
          <a:bodyPr vert="wordArt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auto"/>
            <a:r>
              <a:rPr lang="ru-RU" sz="3600" b="1" kern="10" dirty="0" err="1" smtClean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1620000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"/>
                <a:cs typeface="Arial"/>
              </a:rPr>
              <a:t>ства</a:t>
            </a:r>
            <a:endParaRPr lang="ru-RU" sz="3600" b="1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16200000" scaled="1"/>
              </a:gradFill>
              <a:effectLst>
                <a:outerShdw dist="35921" dir="2700000" sy="50000" kx="2115830" algn="bl" rotWithShape="0">
                  <a:srgbClr val="C0C0C0">
                    <a:alpha val="79999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5127" name="Text Box 7"/>
          <p:cNvSpPr txBox="1">
            <a:spLocks noChangeArrowheads="1"/>
          </p:cNvSpPr>
          <p:nvPr/>
        </p:nvSpPr>
        <p:spPr bwMode="auto">
          <a:xfrm>
            <a:off x="1" y="620688"/>
            <a:ext cx="48495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b="1" dirty="0" smtClean="0">
                <a:solidFill>
                  <a:srgbClr val="9933FF"/>
                </a:solidFill>
              </a:rPr>
              <a:t>1. </a:t>
            </a:r>
            <a:r>
              <a:rPr lang="ru-RU" sz="2400" b="1" dirty="0" smtClean="0">
                <a:solidFill>
                  <a:srgbClr val="9933FF"/>
                </a:solidFill>
              </a:rPr>
              <a:t>Образующие </a:t>
            </a:r>
            <a:r>
              <a:rPr lang="ru-RU" sz="2400" b="1" dirty="0" smtClean="0">
                <a:solidFill>
                  <a:srgbClr val="9933FF"/>
                </a:solidFill>
              </a:rPr>
              <a:t>конуса </a:t>
            </a:r>
            <a:r>
              <a:rPr lang="ru-RU" sz="2400" b="1" dirty="0" smtClean="0">
                <a:solidFill>
                  <a:srgbClr val="9933FF"/>
                </a:solidFill>
              </a:rPr>
              <a:t>равны</a:t>
            </a:r>
            <a:endParaRPr lang="ru-RU" sz="2400" b="1" dirty="0">
              <a:solidFill>
                <a:srgbClr val="9933FF"/>
              </a:solidFill>
            </a:endParaRPr>
          </a:p>
        </p:txBody>
      </p:sp>
      <p:sp>
        <p:nvSpPr>
          <p:cNvPr id="5128" name="Text Box 8"/>
          <p:cNvSpPr txBox="1">
            <a:spLocks noChangeArrowheads="1"/>
          </p:cNvSpPr>
          <p:nvPr/>
        </p:nvSpPr>
        <p:spPr bwMode="auto">
          <a:xfrm>
            <a:off x="0" y="2133600"/>
            <a:ext cx="484953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rgbClr val="9933FF"/>
                </a:solidFill>
              </a:rPr>
              <a:t>2. В </a:t>
            </a:r>
            <a:r>
              <a:rPr lang="ru-RU" sz="2400" b="1" dirty="0" smtClean="0">
                <a:solidFill>
                  <a:srgbClr val="9933FF"/>
                </a:solidFill>
              </a:rPr>
              <a:t>прямом конусе основание</a:t>
            </a:r>
            <a:endParaRPr lang="ru-RU" sz="2400" b="1" dirty="0" smtClean="0">
              <a:solidFill>
                <a:srgbClr val="9933FF"/>
              </a:solidFill>
            </a:endParaRPr>
          </a:p>
          <a:p>
            <a:r>
              <a:rPr lang="ru-RU" sz="2400" b="1" dirty="0" smtClean="0">
                <a:solidFill>
                  <a:srgbClr val="9933FF"/>
                </a:solidFill>
              </a:rPr>
              <a:t>  высоты совпадает с</a:t>
            </a:r>
          </a:p>
          <a:p>
            <a:r>
              <a:rPr lang="ru-RU" sz="2400" b="1" dirty="0" smtClean="0">
                <a:solidFill>
                  <a:srgbClr val="9933FF"/>
                </a:solidFill>
              </a:rPr>
              <a:t>  центром основания</a:t>
            </a:r>
            <a:r>
              <a:rPr lang="uk-UA" sz="2400" b="1" dirty="0" smtClean="0">
                <a:solidFill>
                  <a:srgbClr val="9933FF"/>
                </a:solidFill>
              </a:rPr>
              <a:t> </a:t>
            </a:r>
            <a:r>
              <a:rPr lang="uk-UA" sz="2400" b="1" dirty="0" smtClean="0">
                <a:solidFill>
                  <a:srgbClr val="9933FF"/>
                </a:solidFill>
              </a:rPr>
              <a:t>конуса</a:t>
            </a:r>
            <a:endParaRPr lang="uk-UA" sz="2400" b="1" dirty="0">
              <a:solidFill>
                <a:srgbClr val="9933FF"/>
              </a:solidFill>
            </a:endParaRPr>
          </a:p>
        </p:txBody>
      </p:sp>
      <p:sp>
        <p:nvSpPr>
          <p:cNvPr id="5129" name="Text Box 9"/>
          <p:cNvSpPr txBox="1">
            <a:spLocks noChangeArrowheads="1"/>
          </p:cNvSpPr>
          <p:nvPr/>
        </p:nvSpPr>
        <p:spPr bwMode="auto">
          <a:xfrm>
            <a:off x="0" y="3933056"/>
            <a:ext cx="448488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400" b="1" dirty="0" smtClean="0">
                <a:solidFill>
                  <a:srgbClr val="9933FF"/>
                </a:solidFill>
              </a:rPr>
              <a:t>3. Конус образуется при</a:t>
            </a:r>
          </a:p>
          <a:p>
            <a:r>
              <a:rPr lang="ru-RU" sz="2400" b="1" dirty="0" smtClean="0">
                <a:solidFill>
                  <a:srgbClr val="9933FF"/>
                </a:solidFill>
              </a:rPr>
              <a:t>  вращении прямоугольного</a:t>
            </a:r>
          </a:p>
          <a:p>
            <a:r>
              <a:rPr lang="ru-RU" sz="2400" b="1" dirty="0" smtClean="0">
                <a:solidFill>
                  <a:srgbClr val="9933FF"/>
                </a:solidFill>
              </a:rPr>
              <a:t> треугольника вокруг его</a:t>
            </a:r>
          </a:p>
          <a:p>
            <a:r>
              <a:rPr lang="ru-RU" sz="2400" b="1" dirty="0" smtClean="0">
                <a:solidFill>
                  <a:srgbClr val="9933FF"/>
                </a:solidFill>
              </a:rPr>
              <a:t> катета</a:t>
            </a:r>
            <a:endParaRPr lang="uk-UA" sz="2400" b="1" dirty="0">
              <a:solidFill>
                <a:srgbClr val="9933FF"/>
              </a:solidFill>
            </a:endParaRPr>
          </a:p>
        </p:txBody>
      </p:sp>
      <p:graphicFrame>
        <p:nvGraphicFramePr>
          <p:cNvPr id="5122" name="Object 8"/>
          <p:cNvGraphicFramePr>
            <a:graphicFrameLocks noChangeAspect="1"/>
          </p:cNvGraphicFramePr>
          <p:nvPr/>
        </p:nvGraphicFramePr>
        <p:xfrm>
          <a:off x="4824413" y="908050"/>
          <a:ext cx="3133725" cy="475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Точечный рисунок" r:id="rId4" imgW="3457143" imgH="4753639" progId="Paint.Picture">
                  <p:embed/>
                </p:oleObj>
              </mc:Choice>
              <mc:Fallback>
                <p:oleObj name="Точечный рисунок" r:id="rId4" imgW="3457143" imgH="4753639" progId="Paint.Picture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9372"/>
                      <a:stretch>
                        <a:fillRect/>
                      </a:stretch>
                    </p:blipFill>
                    <p:spPr bwMode="auto">
                      <a:xfrm>
                        <a:off x="4824413" y="908050"/>
                        <a:ext cx="3133725" cy="475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0" name="AutoShape 9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604250" y="5876925"/>
            <a:ext cx="360363" cy="358775"/>
          </a:xfrm>
          <a:prstGeom prst="actionButtonBackPrevious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5131" name="AutoShape 11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604250" y="6237288"/>
            <a:ext cx="360363" cy="360362"/>
          </a:xfrm>
          <a:prstGeom prst="actionButtonForwardNex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ransition spd="med" advClick="0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animBg="1"/>
      <p:bldP spid="17412" grpId="0" animBg="1"/>
      <p:bldP spid="5127" grpId="0"/>
      <p:bldP spid="5128" grpId="0"/>
      <p:bldP spid="5129" grpId="0"/>
    </p:bldLst>
  </p:timing>
</p:sld>
</file>

<file path=ppt/theme/theme1.xml><?xml version="1.0" encoding="utf-8"?>
<a:theme xmlns:a="http://schemas.openxmlformats.org/drawingml/2006/main" name="Океан">
  <a:themeElements>
    <a:clrScheme name="Океан 1">
      <a:dk1>
        <a:srgbClr val="010199"/>
      </a:dk1>
      <a:lt1>
        <a:srgbClr val="FFFFFF"/>
      </a:lt1>
      <a:dk2>
        <a:srgbClr val="000099"/>
      </a:dk2>
      <a:lt2>
        <a:srgbClr val="FFFFFF"/>
      </a:lt2>
      <a:accent1>
        <a:srgbClr val="33CCCC"/>
      </a:accent1>
      <a:accent2>
        <a:srgbClr val="00C600"/>
      </a:accent2>
      <a:accent3>
        <a:srgbClr val="AAAACA"/>
      </a:accent3>
      <a:accent4>
        <a:srgbClr val="DADADA"/>
      </a:accent4>
      <a:accent5>
        <a:srgbClr val="ADE2E2"/>
      </a:accent5>
      <a:accent6>
        <a:srgbClr val="00B300"/>
      </a:accent6>
      <a:hlink>
        <a:srgbClr val="FFCC00"/>
      </a:hlink>
      <a:folHlink>
        <a:srgbClr val="6699FF"/>
      </a:folHlink>
    </a:clrScheme>
    <a:fontScheme name="Океан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Океан 1">
        <a:dk1>
          <a:srgbClr val="010199"/>
        </a:dk1>
        <a:lt1>
          <a:srgbClr val="FFFFFF"/>
        </a:lt1>
        <a:dk2>
          <a:srgbClr val="000099"/>
        </a:dk2>
        <a:lt2>
          <a:srgbClr val="FFFFFF"/>
        </a:lt2>
        <a:accent1>
          <a:srgbClr val="33CCCC"/>
        </a:accent1>
        <a:accent2>
          <a:srgbClr val="00C600"/>
        </a:accent2>
        <a:accent3>
          <a:srgbClr val="AAAACA"/>
        </a:accent3>
        <a:accent4>
          <a:srgbClr val="DADADA"/>
        </a:accent4>
        <a:accent5>
          <a:srgbClr val="ADE2E2"/>
        </a:accent5>
        <a:accent6>
          <a:srgbClr val="00B300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кеан 2">
        <a:dk1>
          <a:srgbClr val="000066"/>
        </a:dk1>
        <a:lt1>
          <a:srgbClr val="FFFFFF"/>
        </a:lt1>
        <a:dk2>
          <a:srgbClr val="5D93FF"/>
        </a:dk2>
        <a:lt2>
          <a:srgbClr val="FFFFFF"/>
        </a:lt2>
        <a:accent1>
          <a:srgbClr val="6666FF"/>
        </a:accent1>
        <a:accent2>
          <a:srgbClr val="9999FF"/>
        </a:accent2>
        <a:accent3>
          <a:srgbClr val="B6C8FF"/>
        </a:accent3>
        <a:accent4>
          <a:srgbClr val="DADADA"/>
        </a:accent4>
        <a:accent5>
          <a:srgbClr val="B8B8FF"/>
        </a:accent5>
        <a:accent6>
          <a:srgbClr val="8A8AE7"/>
        </a:accent6>
        <a:hlink>
          <a:srgbClr val="FF33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кеан 3">
        <a:dk1>
          <a:srgbClr val="000000"/>
        </a:dk1>
        <a:lt1>
          <a:srgbClr val="FFFFFF"/>
        </a:lt1>
        <a:dk2>
          <a:srgbClr val="572E88"/>
        </a:dk2>
        <a:lt2>
          <a:srgbClr val="FFFFFF"/>
        </a:lt2>
        <a:accent1>
          <a:srgbClr val="FF6600"/>
        </a:accent1>
        <a:accent2>
          <a:srgbClr val="FFCC00"/>
        </a:accent2>
        <a:accent3>
          <a:srgbClr val="B4ADC3"/>
        </a:accent3>
        <a:accent4>
          <a:srgbClr val="DADADA"/>
        </a:accent4>
        <a:accent5>
          <a:srgbClr val="FFB8AA"/>
        </a:accent5>
        <a:accent6>
          <a:srgbClr val="E7B900"/>
        </a:accent6>
        <a:hlink>
          <a:srgbClr val="33CCCC"/>
        </a:hlink>
        <a:folHlink>
          <a:srgbClr val="36CC6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кеан 4">
        <a:dk1>
          <a:srgbClr val="003366"/>
        </a:dk1>
        <a:lt1>
          <a:srgbClr val="FFFFFF"/>
        </a:lt1>
        <a:dk2>
          <a:srgbClr val="666699"/>
        </a:dk2>
        <a:lt2>
          <a:srgbClr val="FFFFFF"/>
        </a:lt2>
        <a:accent1>
          <a:srgbClr val="9966FF"/>
        </a:accent1>
        <a:accent2>
          <a:srgbClr val="00CC66"/>
        </a:accent2>
        <a:accent3>
          <a:srgbClr val="B8B8CA"/>
        </a:accent3>
        <a:accent4>
          <a:srgbClr val="DADADA"/>
        </a:accent4>
        <a:accent5>
          <a:srgbClr val="CAB8FF"/>
        </a:accent5>
        <a:accent6>
          <a:srgbClr val="00B95C"/>
        </a:accent6>
        <a:hlink>
          <a:srgbClr val="65C8FF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кеан 5">
        <a:dk1>
          <a:srgbClr val="000000"/>
        </a:dk1>
        <a:lt1>
          <a:srgbClr val="FFFFFF"/>
        </a:lt1>
        <a:dk2>
          <a:srgbClr val="336600"/>
        </a:dk2>
        <a:lt2>
          <a:srgbClr val="FFFFFF"/>
        </a:lt2>
        <a:accent1>
          <a:srgbClr val="B7C533"/>
        </a:accent1>
        <a:accent2>
          <a:srgbClr val="CCCCFF"/>
        </a:accent2>
        <a:accent3>
          <a:srgbClr val="ADB8AA"/>
        </a:accent3>
        <a:accent4>
          <a:srgbClr val="DADADA"/>
        </a:accent4>
        <a:accent5>
          <a:srgbClr val="D8DFAD"/>
        </a:accent5>
        <a:accent6>
          <a:srgbClr val="B9B9E7"/>
        </a:accent6>
        <a:hlink>
          <a:srgbClr val="FFFFC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кеан 6">
        <a:dk1>
          <a:srgbClr val="000000"/>
        </a:dk1>
        <a:lt1>
          <a:srgbClr val="FFFFFF"/>
        </a:lt1>
        <a:dk2>
          <a:srgbClr val="006B80"/>
        </a:dk2>
        <a:lt2>
          <a:srgbClr val="C1CB75"/>
        </a:lt2>
        <a:accent1>
          <a:srgbClr val="6F8406"/>
        </a:accent1>
        <a:accent2>
          <a:srgbClr val="D9E288"/>
        </a:accent2>
        <a:accent3>
          <a:srgbClr val="AABAC0"/>
        </a:accent3>
        <a:accent4>
          <a:srgbClr val="DADADA"/>
        </a:accent4>
        <a:accent5>
          <a:srgbClr val="BBC2AA"/>
        </a:accent5>
        <a:accent6>
          <a:srgbClr val="C4CD7B"/>
        </a:accent6>
        <a:hlink>
          <a:srgbClr val="00CC00"/>
        </a:hlink>
        <a:folHlink>
          <a:srgbClr val="C0FF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кеан 7">
        <a:dk1>
          <a:srgbClr val="5F5F5F"/>
        </a:dk1>
        <a:lt1>
          <a:srgbClr val="FFFFFF"/>
        </a:lt1>
        <a:dk2>
          <a:srgbClr val="FF6600"/>
        </a:dk2>
        <a:lt2>
          <a:srgbClr val="FFFFFF"/>
        </a:lt2>
        <a:accent1>
          <a:srgbClr val="CC6600"/>
        </a:accent1>
        <a:accent2>
          <a:srgbClr val="FF6600"/>
        </a:accent2>
        <a:accent3>
          <a:srgbClr val="FFB8AA"/>
        </a:accent3>
        <a:accent4>
          <a:srgbClr val="DADADA"/>
        </a:accent4>
        <a:accent5>
          <a:srgbClr val="E2B8AA"/>
        </a:accent5>
        <a:accent6>
          <a:srgbClr val="E75C00"/>
        </a:accent6>
        <a:hlink>
          <a:srgbClr val="FFFF99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кеан 8">
        <a:dk1>
          <a:srgbClr val="000000"/>
        </a:dk1>
        <a:lt1>
          <a:srgbClr val="FFFFFF"/>
        </a:lt1>
        <a:dk2>
          <a:srgbClr val="FFBA2F"/>
        </a:dk2>
        <a:lt2>
          <a:srgbClr val="A50021"/>
        </a:lt2>
        <a:accent1>
          <a:srgbClr val="FF6600"/>
        </a:accent1>
        <a:accent2>
          <a:srgbClr val="CC6600"/>
        </a:accent2>
        <a:accent3>
          <a:srgbClr val="FFD9AD"/>
        </a:accent3>
        <a:accent4>
          <a:srgbClr val="DADADA"/>
        </a:accent4>
        <a:accent5>
          <a:srgbClr val="FFB8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Тема Offic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Тема 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Тема Offic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Cascade</Template>
  <TotalTime>1124</TotalTime>
  <Words>311</Words>
  <Application>Microsoft Office PowerPoint</Application>
  <PresentationFormat>Экран (4:3)</PresentationFormat>
  <Paragraphs>80</Paragraphs>
  <Slides>13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6" baseType="lpstr">
      <vt:lpstr>Океан</vt:lpstr>
      <vt:lpstr>Тема Office</vt:lpstr>
      <vt:lpstr>Точечный рисунок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PORTAL 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K.i.11</dc:creator>
  <cp:lastModifiedBy>Лариса</cp:lastModifiedBy>
  <cp:revision>61</cp:revision>
  <dcterms:created xsi:type="dcterms:W3CDTF">2008-03-26T18:41:40Z</dcterms:created>
  <dcterms:modified xsi:type="dcterms:W3CDTF">2015-12-08T18:31:31Z</dcterms:modified>
</cp:coreProperties>
</file>